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73" r:id="rId15"/>
    <p:sldId id="278" r:id="rId16"/>
    <p:sldId id="279" r:id="rId17"/>
    <p:sldId id="280" r:id="rId18"/>
    <p:sldId id="272" r:id="rId19"/>
  </p:sldIdLst>
  <p:sldSz cx="91694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</p:embeddedFont>
    <p:embeddedFont>
      <p:font typeface="Neurial Grotesk" panose="020B0604020202020204" charset="0"/>
      <p:regular r:id="rId25"/>
      <p:bold r:id="rId26"/>
    </p:embeddedFont>
    <p:embeddedFont>
      <p:font typeface="Montserrat Light Italics" panose="020B0604020202020204" charset="0"/>
      <p:regular r:id="rId27"/>
      <p:italic r:id="rId28"/>
    </p:embeddedFont>
    <p:embeddedFont>
      <p:font typeface="Montserrat Light Bold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DC2"/>
    <a:srgbClr val="96C3CF"/>
    <a:srgbClr val="3F8BA6"/>
    <a:srgbClr val="000000"/>
    <a:srgbClr val="AD8330"/>
    <a:srgbClr val="FF9300"/>
    <a:srgbClr val="FFC000"/>
    <a:srgbClr val="945200"/>
    <a:srgbClr val="929000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529" autoAdjust="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hyperlink" Target="https://protect-us.mimecast.com/s/7sqnCxk5K4CL66ZGcREF1b" TargetMode="External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3FB25042-3535-4807-B5B8-949DB0DFDD50}"/>
              </a:ext>
            </a:extLst>
          </p:cNvPr>
          <p:cNvSpPr/>
          <p:nvPr/>
        </p:nvSpPr>
        <p:spPr>
          <a:xfrm>
            <a:off x="0" y="3637622"/>
            <a:ext cx="9176400" cy="3287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AutoShape 2">
            <a:extLst>
              <a:ext uri="{FF2B5EF4-FFF2-40B4-BE49-F238E27FC236}">
                <a16:creationId xmlns="" xmlns:a16="http://schemas.microsoft.com/office/drawing/2014/main" id="{7CB385D3-826F-4E69-AA47-4D4FCF4B3F27}"/>
              </a:ext>
            </a:extLst>
          </p:cNvPr>
          <p:cNvSpPr/>
          <p:nvPr/>
        </p:nvSpPr>
        <p:spPr>
          <a:xfrm>
            <a:off x="0" y="-28575"/>
            <a:ext cx="9176400" cy="125994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s-AR" dirty="0"/>
          </a:p>
        </p:txBody>
      </p:sp>
      <p:sp>
        <p:nvSpPr>
          <p:cNvPr id="4" name="TextBox 4"/>
          <p:cNvSpPr txBox="1"/>
          <p:nvPr/>
        </p:nvSpPr>
        <p:spPr>
          <a:xfrm>
            <a:off x="324897" y="4497826"/>
            <a:ext cx="8165703" cy="135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18"/>
              </a:lnSpc>
            </a:pPr>
            <a:r>
              <a:rPr lang="en-US" sz="5017" dirty="0">
                <a:solidFill>
                  <a:srgbClr val="F8F9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PERSPECTIVAS DE LOS PESCADORES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520700" y="4054097"/>
            <a:ext cx="8981447" cy="241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spc="324" dirty="0">
                <a:solidFill>
                  <a:srgbClr val="78A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INTERACCIÓN DE LA ACTIVIDAD PESQUERA CON LA ESPECIE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74900" y="6054405"/>
            <a:ext cx="5116073" cy="34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spc="-77" dirty="0">
                <a:solidFill>
                  <a:srgbClr val="78A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Martín Cuevas, WCS Argentina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E29A8FF0-FE7B-4029-A689-84E7434D2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75" y="5835475"/>
            <a:ext cx="828000" cy="828000"/>
          </a:xfrm>
          <a:prstGeom prst="rect">
            <a:avLst/>
          </a:prstGeom>
        </p:spPr>
      </p:pic>
      <p:sp>
        <p:nvSpPr>
          <p:cNvPr id="10" name="AutoShape 2">
            <a:extLst>
              <a:ext uri="{FF2B5EF4-FFF2-40B4-BE49-F238E27FC236}">
                <a16:creationId xmlns="" xmlns:a16="http://schemas.microsoft.com/office/drawing/2014/main" id="{D06A19CE-DF04-4263-9AB0-704FC153DED9}"/>
              </a:ext>
            </a:extLst>
          </p:cNvPr>
          <p:cNvSpPr/>
          <p:nvPr/>
        </p:nvSpPr>
        <p:spPr>
          <a:xfrm>
            <a:off x="0" y="-28575"/>
            <a:ext cx="9176400" cy="1259949"/>
          </a:xfrm>
          <a:prstGeom prst="rect">
            <a:avLst/>
          </a:prstGeom>
          <a:solidFill>
            <a:srgbClr val="78ADC2"/>
          </a:solidFill>
        </p:spPr>
        <p:txBody>
          <a:bodyPr/>
          <a:lstStyle/>
          <a:p>
            <a:endParaRPr lang="es-AR" dirty="0"/>
          </a:p>
        </p:txBody>
      </p:sp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A86B24AB-0408-4704-9537-9F1E4C960BC8}"/>
              </a:ext>
            </a:extLst>
          </p:cNvPr>
          <p:cNvSpPr txBox="1"/>
          <p:nvPr/>
        </p:nvSpPr>
        <p:spPr>
          <a:xfrm>
            <a:off x="3143537" y="412261"/>
            <a:ext cx="5347063" cy="42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spc="12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REGIONAL DEL TIBURÓN </a:t>
            </a:r>
            <a:r>
              <a:rPr lang="en-US" sz="1200" i="1" spc="12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Carcharias </a:t>
            </a:r>
            <a:r>
              <a:rPr lang="en-US" sz="1200" i="1" spc="12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taurus</a:t>
            </a:r>
            <a:endParaRPr lang="en-US" sz="1200" i="1" spc="12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680"/>
              </a:lnSpc>
            </a:pPr>
            <a:r>
              <a:rPr lang="en-US" sz="1200" spc="12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 2 - MARTES 18 DE AGOSTO, 2020</a:t>
            </a:r>
          </a:p>
        </p:txBody>
      </p:sp>
      <p:pic>
        <p:nvPicPr>
          <p:cNvPr id="15" name="Imagen 14" descr="Imagen que contiene reloj&#10;&#10;Descripción generada automáticamente">
            <a:extLst>
              <a:ext uri="{FF2B5EF4-FFF2-40B4-BE49-F238E27FC236}">
                <a16:creationId xmlns="" xmlns:a16="http://schemas.microsoft.com/office/drawing/2014/main" id="{FE494211-C2E8-4392-A0A5-070AD4EAF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4611"/>
            <a:ext cx="1809592" cy="1224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875" b="38322"/>
          <a:stretch>
            <a:fillRect/>
          </a:stretch>
        </p:blipFill>
        <p:spPr>
          <a:xfrm>
            <a:off x="0" y="1231374"/>
            <a:ext cx="9176400" cy="241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9169400" cy="1061266"/>
          </a:xfrm>
          <a:prstGeom prst="rect">
            <a:avLst/>
          </a:prstGeom>
          <a:solidFill>
            <a:srgbClr val="3F8BA6"/>
          </a:solidFill>
        </p:spPr>
      </p:sp>
      <p:grpSp>
        <p:nvGrpSpPr>
          <p:cNvPr id="3" name="Group 3"/>
          <p:cNvGrpSpPr/>
          <p:nvPr/>
        </p:nvGrpSpPr>
        <p:grpSpPr>
          <a:xfrm>
            <a:off x="308079" y="4076204"/>
            <a:ext cx="8612352" cy="416761"/>
            <a:chOff x="0" y="0"/>
            <a:chExt cx="11483136" cy="555681"/>
          </a:xfrm>
        </p:grpSpPr>
        <p:grpSp>
          <p:nvGrpSpPr>
            <p:cNvPr id="4" name="Group 4"/>
            <p:cNvGrpSpPr/>
            <p:nvPr/>
          </p:nvGrpSpPr>
          <p:grpSpPr>
            <a:xfrm>
              <a:off x="907234" y="0"/>
              <a:ext cx="10575902" cy="555681"/>
              <a:chOff x="0" y="0"/>
              <a:chExt cx="4024718" cy="2114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024718" cy="211467"/>
              </a:xfrm>
              <a:custGeom>
                <a:avLst/>
                <a:gdLst/>
                <a:ahLst/>
                <a:cxnLst/>
                <a:rect l="l" t="t" r="r" b="b"/>
                <a:pathLst>
                  <a:path w="4024718" h="211467">
                    <a:moveTo>
                      <a:pt x="0" y="0"/>
                    </a:moveTo>
                    <a:lnTo>
                      <a:pt x="4024718" y="0"/>
                    </a:lnTo>
                    <a:lnTo>
                      <a:pt x="4024718" y="211467"/>
                    </a:lnTo>
                    <a:lnTo>
                      <a:pt x="0" y="211467"/>
                    </a:lnTo>
                    <a:close/>
                  </a:path>
                </a:pathLst>
              </a:custGeom>
              <a:solidFill>
                <a:srgbClr val="0038A8">
                  <a:alpha val="30980"/>
                </a:srgbClr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07234" cy="555681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0" y="52776"/>
            <a:ext cx="9169399" cy="833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¿El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tiburón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taurus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algún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82354" y="4053384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D0D0D"/>
                </a:solidFill>
                <a:latin typeface="Arial" panose="020B0604020202020204" pitchFamily="34" charset="0"/>
              </a:rPr>
              <a:t>100%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08079" y="4799750"/>
            <a:ext cx="8612352" cy="421013"/>
            <a:chOff x="0" y="0"/>
            <a:chExt cx="11483136" cy="56135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07234" cy="561351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907234" y="0"/>
              <a:ext cx="10575902" cy="555681"/>
              <a:chOff x="0" y="0"/>
              <a:chExt cx="4024718" cy="21146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024718" cy="211467"/>
              </a:xfrm>
              <a:custGeom>
                <a:avLst/>
                <a:gdLst/>
                <a:ahLst/>
                <a:cxnLst/>
                <a:rect l="l" t="t" r="r" b="b"/>
                <a:pathLst>
                  <a:path w="4024718" h="211467">
                    <a:moveTo>
                      <a:pt x="0" y="0"/>
                    </a:moveTo>
                    <a:lnTo>
                      <a:pt x="4024718" y="0"/>
                    </a:lnTo>
                    <a:lnTo>
                      <a:pt x="4024718" y="211467"/>
                    </a:lnTo>
                    <a:lnTo>
                      <a:pt x="0" y="211467"/>
                    </a:lnTo>
                    <a:close/>
                  </a:path>
                </a:pathLst>
              </a:custGeom>
              <a:solidFill>
                <a:srgbClr val="34A23F">
                  <a:alpha val="30980"/>
                </a:srgbClr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308079" y="5499104"/>
            <a:ext cx="8612352" cy="463540"/>
            <a:chOff x="0" y="0"/>
            <a:chExt cx="11483136" cy="618053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907234" cy="618053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907234" y="0"/>
              <a:ext cx="10575902" cy="618053"/>
              <a:chOff x="0" y="0"/>
              <a:chExt cx="4024718" cy="23520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024718" cy="235203"/>
              </a:xfrm>
              <a:custGeom>
                <a:avLst/>
                <a:gdLst/>
                <a:ahLst/>
                <a:cxnLst/>
                <a:rect l="l" t="t" r="r" b="b"/>
                <a:pathLst>
                  <a:path w="4024718" h="235203">
                    <a:moveTo>
                      <a:pt x="0" y="0"/>
                    </a:moveTo>
                    <a:lnTo>
                      <a:pt x="4024718" y="0"/>
                    </a:lnTo>
                    <a:lnTo>
                      <a:pt x="4024718" y="235203"/>
                    </a:lnTo>
                    <a:lnTo>
                      <a:pt x="0" y="235203"/>
                    </a:lnTo>
                    <a:close/>
                  </a:path>
                </a:pathLst>
              </a:custGeom>
              <a:solidFill>
                <a:srgbClr val="64B5F6">
                  <a:alpha val="30980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4250284" y="5024162"/>
            <a:ext cx="13343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D0D0D"/>
                </a:solidFill>
                <a:latin typeface="Arial" panose="020B0604020202020204" pitchFamily="34" charset="0"/>
              </a:rPr>
              <a:t>1 </a:t>
            </a:r>
            <a:r>
              <a:rPr lang="en-US" sz="1000" dirty="0" err="1">
                <a:solidFill>
                  <a:srgbClr val="0D0D0D"/>
                </a:solidFill>
                <a:latin typeface="Arial" panose="020B0604020202020204" pitchFamily="34" charset="0"/>
              </a:rPr>
              <a:t>respuesta</a:t>
            </a:r>
            <a:endParaRPr lang="en-US" sz="10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07933" y="5500665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D0D0D"/>
                </a:solidFill>
                <a:latin typeface="Arial" panose="020B0604020202020204" pitchFamily="34" charset="0"/>
              </a:rPr>
              <a:t>93%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8079" y="4645682"/>
            <a:ext cx="1461844" cy="13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"/>
              </a:lnSpc>
            </a:pPr>
            <a:r>
              <a:rPr lang="en-US" sz="799" spc="-32" dirty="0">
                <a:solidFill>
                  <a:srgbClr val="0D0D0D"/>
                </a:solidFill>
                <a:latin typeface="Montserrat Light Bold"/>
              </a:rPr>
              <a:t>*n= 1</a:t>
            </a:r>
            <a:r>
              <a:rPr lang="en-US" sz="799" spc="-32" dirty="0">
                <a:solidFill>
                  <a:srgbClr val="0D0D0D"/>
                </a:solidFill>
                <a:latin typeface="Arial" panose="020B0604020202020204" pitchFamily="34" charset="0"/>
              </a:rPr>
              <a:t> (</a:t>
            </a:r>
            <a:r>
              <a:rPr lang="en-US" sz="799" spc="-32" dirty="0" err="1">
                <a:solidFill>
                  <a:srgbClr val="0D0D0D"/>
                </a:solidFill>
                <a:latin typeface="Arial" panose="020B0604020202020204" pitchFamily="34" charset="0"/>
              </a:rPr>
              <a:t>artesanales</a:t>
            </a:r>
            <a:r>
              <a:rPr lang="en-US" sz="799" spc="-32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8079" y="3922136"/>
            <a:ext cx="1461844" cy="12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"/>
              </a:lnSpc>
            </a:pPr>
            <a:r>
              <a:rPr lang="en-US" sz="799" spc="-32" dirty="0">
                <a:solidFill>
                  <a:srgbClr val="0D0D0D"/>
                </a:solidFill>
                <a:latin typeface="Arial" panose="020B0604020202020204" pitchFamily="34" charset="0"/>
              </a:rPr>
              <a:t>n= 2 (</a:t>
            </a:r>
            <a:r>
              <a:rPr lang="en-US" sz="799" spc="-32" dirty="0" err="1">
                <a:solidFill>
                  <a:srgbClr val="0D0D0D"/>
                </a:solidFill>
                <a:latin typeface="Arial" panose="020B0604020202020204" pitchFamily="34" charset="0"/>
              </a:rPr>
              <a:t>artesanales</a:t>
            </a:r>
            <a:r>
              <a:rPr lang="en-US" sz="799" spc="-32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8079" y="5345036"/>
            <a:ext cx="1461844" cy="12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"/>
              </a:lnSpc>
            </a:pPr>
            <a:r>
              <a:rPr lang="en-US" sz="799" spc="-32" dirty="0">
                <a:solidFill>
                  <a:srgbClr val="0D0D0D"/>
                </a:solidFill>
                <a:latin typeface="Arial" panose="020B0604020202020204" pitchFamily="34" charset="0"/>
              </a:rPr>
              <a:t>n= 28 (mix)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142646" y="1875328"/>
            <a:ext cx="1720012" cy="1670253"/>
            <a:chOff x="0" y="40542"/>
            <a:chExt cx="2293349" cy="2227004"/>
          </a:xfrm>
        </p:grpSpPr>
        <p:sp>
          <p:nvSpPr>
            <p:cNvPr id="23" name="TextBox 23"/>
            <p:cNvSpPr txBox="1"/>
            <p:nvPr/>
          </p:nvSpPr>
          <p:spPr>
            <a:xfrm>
              <a:off x="0" y="1679265"/>
              <a:ext cx="2293349" cy="588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77" dirty="0">
                  <a:solidFill>
                    <a:srgbClr val="0D0D0D"/>
                  </a:solidFill>
                  <a:latin typeface="Arial" panose="020B0604020202020204" pitchFamily="34" charset="0"/>
                </a:rPr>
                <a:t>No es </a:t>
              </a:r>
              <a:r>
                <a:rPr lang="en-US" sz="1277" dirty="0" err="1">
                  <a:solidFill>
                    <a:srgbClr val="0D0D0D"/>
                  </a:solidFill>
                  <a:latin typeface="Arial" panose="020B0604020202020204" pitchFamily="34" charset="0"/>
                </a:rPr>
                <a:t>importante</a:t>
              </a:r>
              <a:r>
                <a:rPr lang="en-US" sz="1277" dirty="0">
                  <a:solidFill>
                    <a:srgbClr val="0D0D0D"/>
                  </a:solidFill>
                  <a:latin typeface="Arial" panose="020B0604020202020204" pitchFamily="34" charset="0"/>
                </a:rPr>
                <a:t> para mi </a:t>
              </a:r>
              <a:r>
                <a:rPr lang="en-US" sz="1277" dirty="0" err="1">
                  <a:solidFill>
                    <a:srgbClr val="0D0D0D"/>
                  </a:solidFill>
                  <a:latin typeface="Arial" panose="020B0604020202020204" pitchFamily="34" charset="0"/>
                </a:rPr>
                <a:t>economía</a:t>
              </a:r>
              <a:endParaRPr lang="en-US" sz="1277" dirty="0">
                <a:solidFill>
                  <a:srgbClr val="0D0D0D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>
              <a:alphaModFix amt="9999"/>
            </a:blip>
            <a:srcRect/>
            <a:stretch>
              <a:fillRect/>
            </a:stretch>
          </p:blipFill>
          <p:spPr>
            <a:xfrm rot="-10621638">
              <a:off x="345526" y="40542"/>
              <a:ext cx="1602297" cy="1494506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6744210" y="1783715"/>
            <a:ext cx="1584266" cy="1761866"/>
            <a:chOff x="17329" y="18648"/>
            <a:chExt cx="2112355" cy="2349154"/>
          </a:xfrm>
        </p:grpSpPr>
        <p:sp>
          <p:nvSpPr>
            <p:cNvPr id="26" name="TextBox 26"/>
            <p:cNvSpPr txBox="1"/>
            <p:nvPr/>
          </p:nvSpPr>
          <p:spPr>
            <a:xfrm>
              <a:off x="124836" y="1779521"/>
              <a:ext cx="2004848" cy="588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77" dirty="0">
                  <a:solidFill>
                    <a:srgbClr val="0D0D0D"/>
                  </a:solidFill>
                  <a:latin typeface="Arial" panose="020B0604020202020204" pitchFamily="34" charset="0"/>
                </a:rPr>
                <a:t>Es </a:t>
              </a:r>
              <a:r>
                <a:rPr lang="en-US" sz="1277" dirty="0" err="1">
                  <a:solidFill>
                    <a:srgbClr val="0D0D0D"/>
                  </a:solidFill>
                  <a:latin typeface="Arial" panose="020B0604020202020204" pitchFamily="34" charset="0"/>
                </a:rPr>
                <a:t>importante</a:t>
              </a:r>
              <a:r>
                <a:rPr lang="en-US" sz="1277" dirty="0">
                  <a:solidFill>
                    <a:srgbClr val="0D0D0D"/>
                  </a:solidFill>
                  <a:latin typeface="Arial" panose="020B0604020202020204" pitchFamily="34" charset="0"/>
                </a:rPr>
                <a:t> para mi </a:t>
              </a:r>
              <a:r>
                <a:rPr lang="en-US" sz="1277" dirty="0" err="1">
                  <a:solidFill>
                    <a:srgbClr val="0D0D0D"/>
                  </a:solidFill>
                  <a:latin typeface="Arial" panose="020B0604020202020204" pitchFamily="34" charset="0"/>
                </a:rPr>
                <a:t>economía</a:t>
              </a:r>
              <a:endParaRPr lang="en-US" sz="1277" dirty="0">
                <a:solidFill>
                  <a:srgbClr val="0D0D0D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>
              <a:alphaModFix amt="60000"/>
            </a:blip>
            <a:srcRect/>
            <a:stretch>
              <a:fillRect/>
            </a:stretch>
          </p:blipFill>
          <p:spPr>
            <a:xfrm>
              <a:off x="626958" y="585104"/>
              <a:ext cx="1269903" cy="550473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621638">
              <a:off x="17329" y="429494"/>
              <a:ext cx="737016" cy="687435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621638">
              <a:off x="296551" y="969762"/>
              <a:ext cx="737016" cy="687435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621638">
              <a:off x="644287" y="18648"/>
              <a:ext cx="737016" cy="687435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3876914" y="2127829"/>
            <a:ext cx="1673486" cy="1417751"/>
            <a:chOff x="0" y="19556"/>
            <a:chExt cx="2231315" cy="1890335"/>
          </a:xfrm>
        </p:grpSpPr>
        <p:sp>
          <p:nvSpPr>
            <p:cNvPr id="32" name="TextBox 32"/>
            <p:cNvSpPr txBox="1"/>
            <p:nvPr/>
          </p:nvSpPr>
          <p:spPr>
            <a:xfrm>
              <a:off x="0" y="1321610"/>
              <a:ext cx="2231315" cy="588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77" dirty="0">
                  <a:solidFill>
                    <a:srgbClr val="0D0D0D"/>
                  </a:solidFill>
                  <a:latin typeface="Arial" panose="020B0604020202020204" pitchFamily="34" charset="0"/>
                </a:rPr>
                <a:t>Es poco </a:t>
              </a:r>
              <a:r>
                <a:rPr lang="en-US" sz="1277" dirty="0" err="1">
                  <a:solidFill>
                    <a:srgbClr val="0D0D0D"/>
                  </a:solidFill>
                  <a:latin typeface="Arial" panose="020B0604020202020204" pitchFamily="34" charset="0"/>
                </a:rPr>
                <a:t>importante</a:t>
              </a:r>
              <a:r>
                <a:rPr lang="en-US" sz="1277" dirty="0">
                  <a:solidFill>
                    <a:srgbClr val="0D0D0D"/>
                  </a:solidFill>
                  <a:latin typeface="Arial" panose="020B0604020202020204" pitchFamily="34" charset="0"/>
                </a:rPr>
                <a:t> para mi </a:t>
              </a:r>
              <a:r>
                <a:rPr lang="en-US" sz="1277" dirty="0" err="1">
                  <a:solidFill>
                    <a:srgbClr val="0D0D0D"/>
                  </a:solidFill>
                  <a:latin typeface="Arial" panose="020B0604020202020204" pitchFamily="34" charset="0"/>
                </a:rPr>
                <a:t>economía</a:t>
              </a:r>
              <a:endParaRPr lang="en-US" sz="1277" dirty="0">
                <a:solidFill>
                  <a:srgbClr val="0D0D0D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6">
              <a:alphaModFix amt="60000"/>
            </a:blip>
            <a:srcRect/>
            <a:stretch>
              <a:fillRect/>
            </a:stretch>
          </p:blipFill>
          <p:spPr>
            <a:xfrm>
              <a:off x="691803" y="182745"/>
              <a:ext cx="1331745" cy="57728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621638">
              <a:off x="52487" y="19556"/>
              <a:ext cx="772907" cy="720912"/>
            </a:xfrm>
            <a:prstGeom prst="rect">
              <a:avLst/>
            </a:prstGeom>
          </p:spPr>
        </p:pic>
      </p:grpSp>
      <p:sp>
        <p:nvSpPr>
          <p:cNvPr id="35" name="TextBox 35"/>
          <p:cNvSpPr txBox="1"/>
          <p:nvPr/>
        </p:nvSpPr>
        <p:spPr>
          <a:xfrm>
            <a:off x="4236600" y="4773294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D0D0D"/>
                </a:solidFill>
                <a:latin typeface="Arial" panose="020B0604020202020204" pitchFamily="34" charset="0"/>
              </a:rPr>
              <a:t>100%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191879" y="4285202"/>
            <a:ext cx="13343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D0D0D"/>
                </a:solidFill>
                <a:latin typeface="Arial" panose="020B0604020202020204" pitchFamily="34" charset="0"/>
              </a:rPr>
              <a:t>2 </a:t>
            </a:r>
            <a:r>
              <a:rPr lang="en-US" sz="1000" dirty="0" err="1">
                <a:solidFill>
                  <a:srgbClr val="0D0D0D"/>
                </a:solidFill>
                <a:latin typeface="Arial" panose="020B0604020202020204" pitchFamily="34" charset="0"/>
              </a:rPr>
              <a:t>respuestas</a:t>
            </a:r>
            <a:endParaRPr lang="en-US" sz="10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250284" y="5498674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D0D0D"/>
                </a:solidFill>
                <a:latin typeface="Arial" panose="020B0604020202020204" pitchFamily="34" charset="0"/>
              </a:rPr>
              <a:t>7%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59809" y="5740017"/>
            <a:ext cx="13343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D0D0D"/>
                </a:solidFill>
                <a:latin typeface="Arial" panose="020B0604020202020204" pitchFamily="34" charset="0"/>
              </a:rPr>
              <a:t>2 </a:t>
            </a:r>
            <a:r>
              <a:rPr lang="en-US" sz="1000" dirty="0" err="1">
                <a:solidFill>
                  <a:srgbClr val="0D0D0D"/>
                </a:solidFill>
                <a:latin typeface="Arial" panose="020B0604020202020204" pitchFamily="34" charset="0"/>
              </a:rPr>
              <a:t>respuestas</a:t>
            </a:r>
            <a:endParaRPr lang="en-US" sz="10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407933" y="5740017"/>
            <a:ext cx="1334301" cy="16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D0D0D"/>
                </a:solidFill>
                <a:latin typeface="Arial" panose="020B0604020202020204" pitchFamily="34" charset="0"/>
              </a:rPr>
              <a:t>26 </a:t>
            </a:r>
            <a:r>
              <a:rPr lang="en-US" sz="1000" dirty="0" err="1">
                <a:solidFill>
                  <a:srgbClr val="0D0D0D"/>
                </a:solidFill>
                <a:latin typeface="Arial" panose="020B0604020202020204" pitchFamily="34" charset="0"/>
              </a:rPr>
              <a:t>respuestas</a:t>
            </a:r>
            <a:endParaRPr lang="en-US" sz="10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504" t="8235" b="8235"/>
          <a:stretch>
            <a:fillRect/>
          </a:stretch>
        </p:blipFill>
        <p:spPr>
          <a:xfrm>
            <a:off x="1524868" y="0"/>
            <a:ext cx="6126664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1886305"/>
            <a:ext cx="9176400" cy="494543"/>
          </a:xfrm>
          <a:prstGeom prst="rect">
            <a:avLst/>
          </a:prstGeom>
          <a:solidFill>
            <a:srgbClr val="78ADC2"/>
          </a:solidFill>
        </p:spPr>
      </p:sp>
      <p:sp>
        <p:nvSpPr>
          <p:cNvPr id="4" name="TextBox 4"/>
          <p:cNvSpPr txBox="1"/>
          <p:nvPr/>
        </p:nvSpPr>
        <p:spPr>
          <a:xfrm>
            <a:off x="0" y="2484800"/>
            <a:ext cx="9176400" cy="368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spc="-72" dirty="0">
                <a:solidFill>
                  <a:srgbClr val="FFFFFF"/>
                </a:solidFill>
                <a:latin typeface="Arial" panose="020B0604020202020204" pitchFamily="34" charset="0"/>
              </a:rPr>
              <a:t>PREGUNTAS ABIERTAS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1886305"/>
            <a:ext cx="9176400" cy="49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sz="3010" b="1" spc="27" dirty="0">
                <a:solidFill>
                  <a:srgbClr val="FFFFFF"/>
                </a:solidFill>
                <a:latin typeface="Arial" panose="020B0604020202020204" pitchFamily="34" charset="0"/>
              </a:rPr>
              <a:t>RESULTADOS ANÁLISIS DE DISCURSO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5262" y="6541306"/>
            <a:ext cx="1842304" cy="19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Foto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: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Matías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Ortman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2209800"/>
            <a:ext cx="9176400" cy="760043"/>
          </a:xfrm>
          <a:prstGeom prst="rect">
            <a:avLst/>
          </a:prstGeom>
          <a:solidFill>
            <a:srgbClr val="78ADC2"/>
          </a:solidFill>
        </p:spPr>
      </p:sp>
      <p:sp>
        <p:nvSpPr>
          <p:cNvPr id="4" name="TextBox 4"/>
          <p:cNvSpPr txBox="1"/>
          <p:nvPr/>
        </p:nvSpPr>
        <p:spPr>
          <a:xfrm>
            <a:off x="180222" y="2293737"/>
            <a:ext cx="5622172" cy="49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sz="3000" b="1" spc="27" dirty="0" err="1">
                <a:solidFill>
                  <a:srgbClr val="FFFFFF"/>
                </a:solidFill>
                <a:latin typeface="Arial" panose="020B0604020202020204" pitchFamily="34" charset="0"/>
              </a:rPr>
              <a:t>Análisis</a:t>
            </a:r>
            <a:r>
              <a:rPr lang="en-US" sz="3000" b="1" spc="27" dirty="0">
                <a:solidFill>
                  <a:srgbClr val="FFFFFF"/>
                </a:solidFill>
                <a:latin typeface="Arial" panose="020B0604020202020204" pitchFamily="34" charset="0"/>
              </a:rPr>
              <a:t> de </a:t>
            </a:r>
            <a:r>
              <a:rPr lang="en-US" sz="3000" b="1" spc="27" dirty="0" err="1">
                <a:solidFill>
                  <a:srgbClr val="FFFFFF"/>
                </a:solidFill>
                <a:latin typeface="Arial" panose="020B0604020202020204" pitchFamily="34" charset="0"/>
              </a:rPr>
              <a:t>discurso</a:t>
            </a:r>
            <a:r>
              <a:rPr lang="en-US" sz="3000" b="1" spc="27" dirty="0">
                <a:solidFill>
                  <a:srgbClr val="FFFFFF"/>
                </a:solidFill>
                <a:latin typeface="Arial" panose="020B0604020202020204" pitchFamily="34" charset="0"/>
              </a:rPr>
              <a:t> simple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2971" y="561975"/>
            <a:ext cx="535667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7"/>
              </a:lnSpc>
            </a:pP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Para dos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preguntas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abiertas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:</a:t>
            </a:r>
          </a:p>
          <a:p>
            <a:pPr marL="345440" lvl="1" indent="-172720">
              <a:lnSpc>
                <a:spcPts val="3247"/>
              </a:lnSpc>
              <a:buFont typeface="Arial"/>
              <a:buChar char="•"/>
            </a:pP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¿Para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qué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se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utiliza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el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Tiburón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599" i="1" dirty="0" err="1">
                <a:solidFill>
                  <a:srgbClr val="0D0D0D"/>
                </a:solidFill>
                <a:latin typeface="Arial" panose="020B0604020202020204" pitchFamily="34" charset="0"/>
              </a:rPr>
              <a:t>Carcharias</a:t>
            </a:r>
            <a:r>
              <a:rPr lang="en-US" sz="1599" i="1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599" i="1" dirty="0" err="1">
                <a:solidFill>
                  <a:srgbClr val="0D0D0D"/>
                </a:solidFill>
                <a:latin typeface="Arial" panose="020B0604020202020204" pitchFamily="34" charset="0"/>
              </a:rPr>
              <a:t>taurus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?</a:t>
            </a:r>
          </a:p>
          <a:p>
            <a:pPr marL="345440" lvl="1" indent="-172720" algn="l">
              <a:lnSpc>
                <a:spcPts val="3247"/>
              </a:lnSpc>
              <a:buFont typeface="Arial"/>
              <a:buChar char="•"/>
            </a:pP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¿Algo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más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que le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gustaría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decirnos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acerca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del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tiburón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2971" y="3276600"/>
            <a:ext cx="5356673" cy="3290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>
              <a:lnSpc>
                <a:spcPts val="2559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separó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el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contenido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cada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respuesta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por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categorías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común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2560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5439" lvl="1" indent="-172720">
              <a:lnSpc>
                <a:spcPts val="2559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contabilizó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la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frecuencia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con la que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cada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categoría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fue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mencionada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2560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5439" lvl="1" indent="-172720">
              <a:lnSpc>
                <a:spcPts val="2559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separaron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respuestas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como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insumos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para la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visión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y para 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análisis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desafíos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ts val="2559"/>
              </a:lnSpc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5440" lvl="1" indent="-172720">
              <a:lnSpc>
                <a:spcPts val="2560"/>
              </a:lnSpc>
              <a:buFont typeface="Arial"/>
              <a:buChar char="•"/>
            </a:pPr>
            <a:r>
              <a:rPr lang="en-US" sz="1599" dirty="0" err="1">
                <a:solidFill>
                  <a:srgbClr val="000000"/>
                </a:solidFill>
                <a:latin typeface="Arial" panose="020B0604020202020204" pitchFamily="34" charset="0"/>
              </a:rPr>
              <a:t>Análisis</a:t>
            </a:r>
            <a:r>
              <a:rPr lang="en-US" sz="1599" dirty="0">
                <a:solidFill>
                  <a:srgbClr val="000000"/>
                </a:solidFill>
                <a:latin typeface="Arial" panose="020B0604020202020204" pitchFamily="34" charset="0"/>
              </a:rPr>
              <a:t> de los </a:t>
            </a:r>
            <a:r>
              <a:rPr lang="en-US" sz="1599" dirty="0" err="1">
                <a:solidFill>
                  <a:srgbClr val="000000"/>
                </a:solidFill>
                <a:latin typeface="Arial" panose="020B0604020202020204" pitchFamily="34" charset="0"/>
              </a:rPr>
              <a:t>tres</a:t>
            </a:r>
            <a:r>
              <a:rPr lang="en-US" sz="1599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rial" panose="020B0604020202020204" pitchFamily="34" charset="0"/>
              </a:rPr>
              <a:t>países</a:t>
            </a:r>
            <a:r>
              <a:rPr lang="en-US" sz="1599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rial" panose="020B0604020202020204" pitchFamily="34" charset="0"/>
              </a:rPr>
              <a:t>juntos</a:t>
            </a:r>
            <a:endParaRPr lang="en-US" sz="1599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56" y="0"/>
            <a:ext cx="2866644" cy="685800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898900" y="6254424"/>
            <a:ext cx="1897305" cy="374976"/>
            <a:chOff x="6593295" y="6172200"/>
            <a:chExt cx="1897305" cy="374976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593295" y="6172200"/>
              <a:ext cx="550423" cy="37497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279114" y="6189401"/>
              <a:ext cx="550423" cy="3405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940177" y="6191121"/>
              <a:ext cx="550423" cy="3371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803" r="35803"/>
          <a:stretch>
            <a:fillRect/>
          </a:stretch>
        </p:blipFill>
        <p:spPr>
          <a:xfrm>
            <a:off x="17223" y="0"/>
            <a:ext cx="276439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381000"/>
            <a:ext cx="9152177" cy="661205"/>
          </a:xfrm>
          <a:prstGeom prst="rect">
            <a:avLst/>
          </a:prstGeom>
          <a:solidFill>
            <a:srgbClr val="3F8BA6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57226" y="1879166"/>
            <a:ext cx="5342899" cy="346542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026899" y="5923315"/>
            <a:ext cx="1897305" cy="374976"/>
            <a:chOff x="0" y="0"/>
            <a:chExt cx="2529740" cy="49996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95843" y="25228"/>
              <a:ext cx="733897" cy="44951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14425" y="22934"/>
              <a:ext cx="733897" cy="4540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733897" cy="499968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916751" y="484918"/>
            <a:ext cx="780480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¿Para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r>
              <a:rPr 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tiburón</a:t>
            </a:r>
            <a:r>
              <a:rPr 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i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taurus</a:t>
            </a:r>
            <a:r>
              <a:rPr lang="en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147701" y="1408311"/>
            <a:ext cx="2001452" cy="730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D0D0D"/>
                </a:solidFill>
                <a:latin typeface="Arial" panose="020B0604020202020204" pitchFamily="34" charset="0"/>
              </a:rPr>
              <a:t>9 </a:t>
            </a:r>
            <a:r>
              <a:rPr lang="en-US" sz="2100" dirty="0" err="1">
                <a:solidFill>
                  <a:srgbClr val="0D0D0D"/>
                </a:solidFill>
                <a:latin typeface="Arial" panose="020B0604020202020204" pitchFamily="34" charset="0"/>
              </a:rPr>
              <a:t>categorías</a:t>
            </a:r>
            <a:r>
              <a:rPr lang="en-US" sz="2100" dirty="0">
                <a:solidFill>
                  <a:srgbClr val="0D0D0D"/>
                </a:solidFill>
                <a:latin typeface="Arial" panose="020B0604020202020204" pitchFamily="34" charset="0"/>
              </a:rPr>
              <a:t>:</a:t>
            </a: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80238" y="5964321"/>
            <a:ext cx="294666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 err="1">
                <a:solidFill>
                  <a:srgbClr val="0D0D0D"/>
                </a:solidFill>
                <a:latin typeface="Arial" panose="020B0604020202020204" pitchFamily="34" charset="0"/>
              </a:rPr>
              <a:t>Núm</a:t>
            </a:r>
            <a:r>
              <a:rPr lang="en-US" sz="1800" b="1" dirty="0">
                <a:solidFill>
                  <a:srgbClr val="0D0D0D"/>
                </a:solidFill>
                <a:latin typeface="Arial" panose="020B0604020202020204" pitchFamily="34" charset="0"/>
              </a:rPr>
              <a:t>. de </a:t>
            </a:r>
            <a:r>
              <a:rPr lang="en-US" sz="1800" b="1" dirty="0" err="1">
                <a:solidFill>
                  <a:srgbClr val="0D0D0D"/>
                </a:solidFill>
                <a:latin typeface="Arial" panose="020B0604020202020204" pitchFamily="34" charset="0"/>
              </a:rPr>
              <a:t>respuestas</a:t>
            </a:r>
            <a:r>
              <a:rPr lang="en-US" sz="1800" b="1" dirty="0">
                <a:solidFill>
                  <a:srgbClr val="0D0D0D"/>
                </a:solidFill>
                <a:latin typeface="Arial" panose="020B0604020202020204" pitchFamily="34" charset="0"/>
              </a:rPr>
              <a:t>: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381011"/>
            <a:ext cx="9169401" cy="688401"/>
          </a:xfrm>
          <a:prstGeom prst="rect">
            <a:avLst/>
          </a:prstGeom>
          <a:solidFill>
            <a:srgbClr val="3F8BA6"/>
          </a:solidFill>
        </p:spPr>
      </p:sp>
      <p:sp>
        <p:nvSpPr>
          <p:cNvPr id="7" name="TextBox 7"/>
          <p:cNvSpPr txBox="1"/>
          <p:nvPr/>
        </p:nvSpPr>
        <p:spPr>
          <a:xfrm>
            <a:off x="7001" y="476250"/>
            <a:ext cx="9169400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gustaría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decirnos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tiburón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12762" y="1375584"/>
            <a:ext cx="3919302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D0D0D"/>
                </a:solidFill>
                <a:latin typeface="Arial" panose="020B0604020202020204" pitchFamily="34" charset="0"/>
              </a:rPr>
              <a:t>12 </a:t>
            </a:r>
            <a:r>
              <a:rPr lang="en-US" sz="2100" dirty="0" err="1">
                <a:solidFill>
                  <a:srgbClr val="0D0D0D"/>
                </a:solidFill>
                <a:latin typeface="Arial" panose="020B0604020202020204" pitchFamily="34" charset="0"/>
              </a:rPr>
              <a:t>categorías</a:t>
            </a:r>
            <a:r>
              <a:rPr lang="en-US" sz="2100" dirty="0">
                <a:solidFill>
                  <a:srgbClr val="0D0D0D"/>
                </a:solidFill>
                <a:latin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0D0D0D"/>
                </a:solidFill>
                <a:latin typeface="Arial" panose="020B0604020202020204" pitchFamily="34" charset="0"/>
              </a:rPr>
              <a:t>contenido</a:t>
            </a:r>
            <a:r>
              <a:rPr lang="en-US" sz="2100" dirty="0">
                <a:solidFill>
                  <a:srgbClr val="0D0D0D"/>
                </a:solidFill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="" xmlns:a16="http://schemas.microsoft.com/office/drawing/2014/main" id="{D1DE9079-8C79-F840-A2C3-34B2D1A6B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39472"/>
              </p:ext>
            </p:extLst>
          </p:nvPr>
        </p:nvGraphicFramePr>
        <p:xfrm>
          <a:off x="3213100" y="1934927"/>
          <a:ext cx="5846415" cy="3918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="" xmlns:a16="http://schemas.microsoft.com/office/drawing/2014/main" val="250718665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045490684"/>
                    </a:ext>
                  </a:extLst>
                </a:gridCol>
                <a:gridCol w="1503015">
                  <a:extLst>
                    <a:ext uri="{9D8B030D-6E8A-4147-A177-3AD203B41FA5}">
                      <a16:colId xmlns="" xmlns:a16="http://schemas.microsoft.com/office/drawing/2014/main" val="1706074235"/>
                    </a:ext>
                  </a:extLst>
                </a:gridCol>
              </a:tblGrid>
              <a:tr h="3014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8B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8B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s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8B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8101730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Consecuencias de desaparecer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8BA6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8BA6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3F8BA6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4619979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Biología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42000830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Comparación </a:t>
                      </a:r>
                      <a:r>
                        <a:rPr lang="es-E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8BA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8BA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aa-ET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8BA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4451971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Reproducción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9737024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Comportamiento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aa-E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669682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Culpa/Causa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aa-E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2570050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aa-E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31901086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Adjetivos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8BA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8BA6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3F8BA6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7690300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 protección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aa-E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07555199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aa-E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2008780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aa-E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4026958"/>
                  </a:ext>
                </a:extLst>
              </a:tr>
              <a:tr h="30144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Comparación con otros tiburones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a-ET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aa-E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aa-E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38225702"/>
                  </a:ext>
                </a:extLst>
              </a:tr>
            </a:tbl>
          </a:graphicData>
        </a:graphic>
      </p:graphicFrame>
      <p:sp>
        <p:nvSpPr>
          <p:cNvPr id="11" name="TextBox 8">
            <a:extLst>
              <a:ext uri="{FF2B5EF4-FFF2-40B4-BE49-F238E27FC236}">
                <a16:creationId xmlns="" xmlns:a16="http://schemas.microsoft.com/office/drawing/2014/main" id="{5D02DACC-F676-F548-AA19-13E869C177FD}"/>
              </a:ext>
            </a:extLst>
          </p:cNvPr>
          <p:cNvSpPr txBox="1"/>
          <p:nvPr/>
        </p:nvSpPr>
        <p:spPr>
          <a:xfrm>
            <a:off x="241300" y="2795826"/>
            <a:ext cx="2286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Antes </a:t>
            </a:r>
            <a:r>
              <a:rPr lang="en-US" sz="1400" dirty="0" err="1">
                <a:latin typeface="Arial" panose="020B0604020202020204" pitchFamily="34" charset="0"/>
              </a:rPr>
              <a:t>más</a:t>
            </a:r>
            <a:endParaRPr lang="en-US" sz="1400" dirty="0">
              <a:latin typeface="Arial" panose="020B0604020202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</a:rPr>
              <a:t> no </a:t>
            </a:r>
            <a:r>
              <a:rPr lang="en-US" sz="1400" dirty="0" err="1">
                <a:latin typeface="Arial" panose="020B0604020202020204" pitchFamily="34" charset="0"/>
              </a:rPr>
              <a:t>existe</a:t>
            </a:r>
            <a:endParaRPr lang="en-US" sz="1400" dirty="0">
              <a:latin typeface="Arial" panose="020B0604020202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</a:rPr>
              <a:t>Hay </a:t>
            </a:r>
            <a:r>
              <a:rPr lang="en-US" sz="1400" dirty="0" err="1">
                <a:latin typeface="Arial" panose="020B0604020202020204" pitchFamily="34" charset="0"/>
              </a:rPr>
              <a:t>más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en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área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</a:rPr>
              <a:t>específica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="" xmlns:a16="http://schemas.microsoft.com/office/drawing/2014/main" id="{DDFA8320-741C-4F46-BECF-32BF1769DD87}"/>
              </a:ext>
            </a:extLst>
          </p:cNvPr>
          <p:cNvSpPr txBox="1"/>
          <p:nvPr/>
        </p:nvSpPr>
        <p:spPr>
          <a:xfrm>
            <a:off x="317500" y="4356556"/>
            <a:ext cx="2286000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1400" dirty="0" err="1">
                <a:latin typeface="Arial" panose="020B0604020202020204" pitchFamily="34" charset="0"/>
              </a:rPr>
              <a:t>Positivos</a:t>
            </a:r>
            <a:r>
              <a:rPr lang="en-US" sz="1400" dirty="0">
                <a:latin typeface="Arial" panose="020B0604020202020204" pitchFamily="34" charset="0"/>
              </a:rPr>
              <a:t> y </a:t>
            </a:r>
            <a:r>
              <a:rPr lang="en-US" sz="1400" dirty="0" err="1">
                <a:latin typeface="Arial" panose="020B0604020202020204" pitchFamily="34" charset="0"/>
              </a:rPr>
              <a:t>calificativos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36FF87C0-7077-3A40-A4F7-7DAD829CAF83}"/>
              </a:ext>
            </a:extLst>
          </p:cNvPr>
          <p:cNvSpPr txBox="1"/>
          <p:nvPr/>
        </p:nvSpPr>
        <p:spPr>
          <a:xfrm>
            <a:off x="83201" y="1868269"/>
            <a:ext cx="2520299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" panose="020B0604020202020204" pitchFamily="34" charset="0"/>
              </a:rPr>
              <a:t>Afecta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</a:rPr>
              <a:t>su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</a:rPr>
              <a:t>economía</a:t>
            </a:r>
            <a:endParaRPr lang="en-US" sz="1400" dirty="0">
              <a:latin typeface="Arial" panose="020B0604020202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Arial" panose="020B0604020202020204" pitchFamily="34" charset="0"/>
              </a:rPr>
              <a:t>Desequilibrio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</a:rPr>
              <a:t>trófico</a:t>
            </a:r>
            <a:endParaRPr lang="en-US" sz="1400" dirty="0">
              <a:latin typeface="Arial" panose="020B0604020202020204" pitchFamily="34" charset="0"/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</a:rPr>
              <a:t>Ninguno</a:t>
            </a:r>
            <a:endParaRPr lang="en-US" sz="1400" dirty="0">
              <a:latin typeface="Arial" panose="020B0604020202020204" pitchFamily="34" charset="0"/>
            </a:endParaRPr>
          </a:p>
        </p:txBody>
      </p:sp>
      <p:grpSp>
        <p:nvGrpSpPr>
          <p:cNvPr id="14" name="Group 5">
            <a:extLst>
              <a:ext uri="{FF2B5EF4-FFF2-40B4-BE49-F238E27FC236}">
                <a16:creationId xmlns="" xmlns:a16="http://schemas.microsoft.com/office/drawing/2014/main" id="{C448DF5D-ADC9-7444-9899-7803439CCC93}"/>
              </a:ext>
            </a:extLst>
          </p:cNvPr>
          <p:cNvGrpSpPr/>
          <p:nvPr/>
        </p:nvGrpSpPr>
        <p:grpSpPr>
          <a:xfrm>
            <a:off x="6642100" y="6211407"/>
            <a:ext cx="1897305" cy="374976"/>
            <a:chOff x="0" y="0"/>
            <a:chExt cx="2529740" cy="499968"/>
          </a:xfrm>
        </p:grpSpPr>
        <p:pic>
          <p:nvPicPr>
            <p:cNvPr id="15" name="Picture 6">
              <a:extLst>
                <a:ext uri="{FF2B5EF4-FFF2-40B4-BE49-F238E27FC236}">
                  <a16:creationId xmlns="" xmlns:a16="http://schemas.microsoft.com/office/drawing/2014/main" id="{B55B55F0-15A9-4D40-90D0-552E75FA0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95843" y="25228"/>
              <a:ext cx="733897" cy="449512"/>
            </a:xfrm>
            <a:prstGeom prst="rect">
              <a:avLst/>
            </a:prstGeom>
          </p:spPr>
        </p:pic>
        <p:pic>
          <p:nvPicPr>
            <p:cNvPr id="16" name="Picture 7">
              <a:extLst>
                <a:ext uri="{FF2B5EF4-FFF2-40B4-BE49-F238E27FC236}">
                  <a16:creationId xmlns="" xmlns:a16="http://schemas.microsoft.com/office/drawing/2014/main" id="{843623BB-C96B-FE4A-BC8A-C5357CA7D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14425" y="22934"/>
              <a:ext cx="733897" cy="454099"/>
            </a:xfrm>
            <a:prstGeom prst="rect">
              <a:avLst/>
            </a:prstGeom>
          </p:spPr>
        </p:pic>
        <p:pic>
          <p:nvPicPr>
            <p:cNvPr id="17" name="Picture 8">
              <a:extLst>
                <a:ext uri="{FF2B5EF4-FFF2-40B4-BE49-F238E27FC236}">
                  <a16:creationId xmlns="" xmlns:a16="http://schemas.microsoft.com/office/drawing/2014/main" id="{D82EC05D-7B8C-3A4A-A025-D983BD455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733897" cy="499968"/>
            </a:xfrm>
            <a:prstGeom prst="rect">
              <a:avLst/>
            </a:prstGeom>
          </p:spPr>
        </p:pic>
      </p:grpSp>
      <p:sp>
        <p:nvSpPr>
          <p:cNvPr id="18" name="TextBox 11">
            <a:extLst>
              <a:ext uri="{FF2B5EF4-FFF2-40B4-BE49-F238E27FC236}">
                <a16:creationId xmlns="" xmlns:a16="http://schemas.microsoft.com/office/drawing/2014/main" id="{D925F594-EB74-0747-AFED-8DF2F31FE815}"/>
              </a:ext>
            </a:extLst>
          </p:cNvPr>
          <p:cNvSpPr txBox="1"/>
          <p:nvPr/>
        </p:nvSpPr>
        <p:spPr>
          <a:xfrm>
            <a:off x="3695439" y="6252413"/>
            <a:ext cx="294666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 err="1">
                <a:solidFill>
                  <a:srgbClr val="0D0D0D"/>
                </a:solidFill>
                <a:latin typeface="Arial" panose="020B0604020202020204" pitchFamily="34" charset="0"/>
              </a:rPr>
              <a:t>Núm</a:t>
            </a:r>
            <a:r>
              <a:rPr lang="en-US" sz="1800" b="1" dirty="0">
                <a:solidFill>
                  <a:srgbClr val="0D0D0D"/>
                </a:solidFill>
                <a:latin typeface="Arial" panose="020B0604020202020204" pitchFamily="34" charset="0"/>
              </a:rPr>
              <a:t>. de </a:t>
            </a:r>
            <a:r>
              <a:rPr lang="en-US" sz="1800" b="1" dirty="0" err="1">
                <a:solidFill>
                  <a:srgbClr val="0D0D0D"/>
                </a:solidFill>
                <a:latin typeface="Arial" panose="020B0604020202020204" pitchFamily="34" charset="0"/>
              </a:rPr>
              <a:t>respuestas</a:t>
            </a:r>
            <a:r>
              <a:rPr lang="en-US" sz="1800" b="1" dirty="0">
                <a:solidFill>
                  <a:srgbClr val="0D0D0D"/>
                </a:solidFill>
                <a:latin typeface="Arial" panose="020B0604020202020204" pitchFamily="34" charset="0"/>
              </a:rPr>
              <a:t>: 49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="" xmlns:a16="http://schemas.microsoft.com/office/drawing/2014/main" id="{CCF7D2CA-AD63-5D4F-8D39-959314ACA7E9}"/>
              </a:ext>
            </a:extLst>
          </p:cNvPr>
          <p:cNvCxnSpPr/>
          <p:nvPr/>
        </p:nvCxnSpPr>
        <p:spPr>
          <a:xfrm flipH="1">
            <a:off x="2679700" y="2362200"/>
            <a:ext cx="457200" cy="0"/>
          </a:xfrm>
          <a:prstGeom prst="straightConnector1">
            <a:avLst/>
          </a:prstGeom>
          <a:ln w="76200">
            <a:solidFill>
              <a:srgbClr val="3F8BA6">
                <a:alpha val="74902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="" xmlns:a16="http://schemas.microsoft.com/office/drawing/2014/main" id="{D27E769E-1F2D-E24E-ADFB-F4C746A6C3DA}"/>
              </a:ext>
            </a:extLst>
          </p:cNvPr>
          <p:cNvCxnSpPr/>
          <p:nvPr/>
        </p:nvCxnSpPr>
        <p:spPr>
          <a:xfrm flipH="1">
            <a:off x="2679700" y="2971800"/>
            <a:ext cx="457200" cy="0"/>
          </a:xfrm>
          <a:prstGeom prst="straightConnector1">
            <a:avLst/>
          </a:prstGeom>
          <a:ln w="76200">
            <a:solidFill>
              <a:srgbClr val="3F8BA6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="" xmlns:a16="http://schemas.microsoft.com/office/drawing/2014/main" id="{289B59D7-0CF0-7F4D-9F0C-B8925E3576B1}"/>
              </a:ext>
            </a:extLst>
          </p:cNvPr>
          <p:cNvCxnSpPr/>
          <p:nvPr/>
        </p:nvCxnSpPr>
        <p:spPr>
          <a:xfrm flipH="1">
            <a:off x="2679700" y="4495800"/>
            <a:ext cx="457200" cy="0"/>
          </a:xfrm>
          <a:prstGeom prst="straightConnector1">
            <a:avLst/>
          </a:prstGeom>
          <a:ln w="76200">
            <a:solidFill>
              <a:srgbClr val="3F8BA6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9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47468" y="5442238"/>
            <a:ext cx="1484131" cy="1157622"/>
          </a:xfrm>
          <a:prstGeom prst="rect">
            <a:avLst/>
          </a:prstGeom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1296680" y="4415893"/>
            <a:ext cx="8334374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3"/>
              </a:lnSpc>
            </a:pPr>
            <a:r>
              <a:rPr lang="en-US" sz="1581" dirty="0">
                <a:solidFill>
                  <a:srgbClr val="F8F9F0"/>
                </a:solidFill>
                <a:latin typeface="Arial" panose="020B0604020202020204" pitchFamily="34" charset="0"/>
              </a:rPr>
              <a:t>F.Z.- 25 </a:t>
            </a:r>
            <a:r>
              <a:rPr lang="en-US" sz="1581" dirty="0" err="1">
                <a:solidFill>
                  <a:srgbClr val="F8F9F0"/>
                </a:solidFill>
                <a:latin typeface="Arial" panose="020B0604020202020204" pitchFamily="34" charset="0"/>
              </a:rPr>
              <a:t>años</a:t>
            </a:r>
            <a:r>
              <a:rPr lang="en-US" sz="1581" dirty="0">
                <a:solidFill>
                  <a:srgbClr val="F8F9F0"/>
                </a:solidFill>
                <a:latin typeface="Arial" panose="020B0604020202020204" pitchFamily="34" charset="0"/>
              </a:rPr>
              <a:t> de </a:t>
            </a:r>
            <a:r>
              <a:rPr lang="en-US" sz="1581" dirty="0" err="1">
                <a:solidFill>
                  <a:srgbClr val="F8F9F0"/>
                </a:solidFill>
                <a:latin typeface="Arial" panose="020B0604020202020204" pitchFamily="34" charset="0"/>
              </a:rPr>
              <a:t>experiencia</a:t>
            </a:r>
            <a:r>
              <a:rPr lang="en-US" sz="1581" dirty="0">
                <a:solidFill>
                  <a:srgbClr val="F8F9F0"/>
                </a:solidFill>
                <a:latin typeface="Arial" panose="020B0604020202020204" pitchFamily="34" charset="0"/>
              </a:rPr>
              <a:t>. </a:t>
            </a:r>
            <a:r>
              <a:rPr lang="en-US" sz="1581" dirty="0" err="1">
                <a:solidFill>
                  <a:srgbClr val="F8F9F0"/>
                </a:solidFill>
                <a:latin typeface="Arial" panose="020B0604020202020204" pitchFamily="34" charset="0"/>
              </a:rPr>
              <a:t>Pesca</a:t>
            </a:r>
            <a:r>
              <a:rPr lang="en-US" sz="1581" dirty="0">
                <a:solidFill>
                  <a:srgbClr val="F8F9F0"/>
                </a:solidFill>
                <a:latin typeface="Arial" panose="020B0604020202020204" pitchFamily="34" charset="0"/>
              </a:rPr>
              <a:t> </a:t>
            </a:r>
            <a:r>
              <a:rPr lang="en-US" sz="1581" dirty="0" err="1">
                <a:solidFill>
                  <a:srgbClr val="F8F9F0"/>
                </a:solidFill>
                <a:latin typeface="Arial" panose="020B0604020202020204" pitchFamily="34" charset="0"/>
              </a:rPr>
              <a:t>Artesanal</a:t>
            </a:r>
            <a:r>
              <a:rPr lang="en-US" sz="1581" dirty="0">
                <a:solidFill>
                  <a:srgbClr val="F8F9F0"/>
                </a:solidFill>
                <a:latin typeface="Arial" panose="020B0604020202020204" pitchFamily="34" charset="0"/>
              </a:rPr>
              <a:t>, </a:t>
            </a:r>
            <a:r>
              <a:rPr lang="en-US" sz="1581" dirty="0" err="1">
                <a:solidFill>
                  <a:srgbClr val="F8F9F0"/>
                </a:solidFill>
                <a:latin typeface="Arial" panose="020B0604020202020204" pitchFamily="34" charset="0"/>
              </a:rPr>
              <a:t>Brasil</a:t>
            </a:r>
            <a:endParaRPr lang="en-US" sz="1581" dirty="0">
              <a:solidFill>
                <a:srgbClr val="F8F9F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211" y="4348978"/>
            <a:ext cx="726594" cy="4495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09786" y="2477587"/>
            <a:ext cx="2953071" cy="319882"/>
            <a:chOff x="0" y="0"/>
            <a:chExt cx="4040230" cy="4376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40230" cy="437645"/>
            </a:xfrm>
            <a:custGeom>
              <a:avLst/>
              <a:gdLst/>
              <a:ahLst/>
              <a:cxnLst/>
              <a:rect l="l" t="t" r="r" b="b"/>
              <a:pathLst>
                <a:path w="4040230" h="437645">
                  <a:moveTo>
                    <a:pt x="0" y="0"/>
                  </a:moveTo>
                  <a:lnTo>
                    <a:pt x="4040230" y="0"/>
                  </a:lnTo>
                  <a:lnTo>
                    <a:pt x="4040230" y="437645"/>
                  </a:lnTo>
                  <a:lnTo>
                    <a:pt x="0" y="437645"/>
                  </a:lnTo>
                  <a:close/>
                </a:path>
              </a:pathLst>
            </a:custGeom>
            <a:solidFill>
              <a:srgbClr val="5CE1E6">
                <a:alpha val="3098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655613" y="2474990"/>
            <a:ext cx="4600398" cy="323709"/>
            <a:chOff x="0" y="0"/>
            <a:chExt cx="6219602" cy="4376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19602" cy="437645"/>
            </a:xfrm>
            <a:custGeom>
              <a:avLst/>
              <a:gdLst/>
              <a:ahLst/>
              <a:cxnLst/>
              <a:rect l="l" t="t" r="r" b="b"/>
              <a:pathLst>
                <a:path w="6219602" h="437645">
                  <a:moveTo>
                    <a:pt x="0" y="0"/>
                  </a:moveTo>
                  <a:lnTo>
                    <a:pt x="6219602" y="0"/>
                  </a:lnTo>
                  <a:lnTo>
                    <a:pt x="6219602" y="437645"/>
                  </a:lnTo>
                  <a:lnTo>
                    <a:pt x="0" y="437645"/>
                  </a:lnTo>
                  <a:close/>
                </a:path>
              </a:pathLst>
            </a:custGeom>
            <a:solidFill>
              <a:srgbClr val="34A23F">
                <a:alpha val="30980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111849" y="2897906"/>
            <a:ext cx="3462888" cy="294190"/>
            <a:chOff x="0" y="0"/>
            <a:chExt cx="4544355" cy="3860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44355" cy="386066"/>
            </a:xfrm>
            <a:custGeom>
              <a:avLst/>
              <a:gdLst/>
              <a:ahLst/>
              <a:cxnLst/>
              <a:rect l="l" t="t" r="r" b="b"/>
              <a:pathLst>
                <a:path w="4544355" h="386066">
                  <a:moveTo>
                    <a:pt x="0" y="0"/>
                  </a:moveTo>
                  <a:lnTo>
                    <a:pt x="4544355" y="0"/>
                  </a:lnTo>
                  <a:lnTo>
                    <a:pt x="4544355" y="386066"/>
                  </a:lnTo>
                  <a:lnTo>
                    <a:pt x="0" y="386066"/>
                  </a:lnTo>
                  <a:close/>
                </a:path>
              </a:pathLst>
            </a:custGeom>
            <a:solidFill>
              <a:srgbClr val="5271FF">
                <a:alpha val="3098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648398" y="3275164"/>
            <a:ext cx="4183201" cy="259987"/>
            <a:chOff x="0" y="0"/>
            <a:chExt cx="4668447" cy="2901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668448" cy="290145"/>
            </a:xfrm>
            <a:custGeom>
              <a:avLst/>
              <a:gdLst/>
              <a:ahLst/>
              <a:cxnLst/>
              <a:rect l="l" t="t" r="r" b="b"/>
              <a:pathLst>
                <a:path w="4668448" h="290145">
                  <a:moveTo>
                    <a:pt x="0" y="0"/>
                  </a:moveTo>
                  <a:lnTo>
                    <a:pt x="4668448" y="0"/>
                  </a:lnTo>
                  <a:lnTo>
                    <a:pt x="4668448" y="290145"/>
                  </a:lnTo>
                  <a:lnTo>
                    <a:pt x="0" y="290145"/>
                  </a:lnTo>
                  <a:close/>
                </a:path>
              </a:pathLst>
            </a:custGeom>
            <a:solidFill>
              <a:srgbClr val="A6A6A6">
                <a:alpha val="30980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387765" y="3663458"/>
            <a:ext cx="6987361" cy="372744"/>
            <a:chOff x="0" y="0"/>
            <a:chExt cx="4668447" cy="2490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668448" cy="249040"/>
            </a:xfrm>
            <a:custGeom>
              <a:avLst/>
              <a:gdLst/>
              <a:ahLst/>
              <a:cxnLst/>
              <a:rect l="l" t="t" r="r" b="b"/>
              <a:pathLst>
                <a:path w="4668448" h="249040">
                  <a:moveTo>
                    <a:pt x="0" y="0"/>
                  </a:moveTo>
                  <a:lnTo>
                    <a:pt x="4668448" y="0"/>
                  </a:lnTo>
                  <a:lnTo>
                    <a:pt x="4668448" y="249040"/>
                  </a:lnTo>
                  <a:lnTo>
                    <a:pt x="0" y="249040"/>
                  </a:lnTo>
                  <a:close/>
                </a:path>
              </a:pathLst>
            </a:custGeom>
            <a:solidFill>
              <a:srgbClr val="FF5757">
                <a:alpha val="30980"/>
              </a:srgbClr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481211" y="2401387"/>
            <a:ext cx="8334374" cy="156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5"/>
              </a:lnSpc>
            </a:pP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Desova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cerca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de la costa. Se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alimentan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de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peces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más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pequeños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que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aparecen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en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la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comedia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.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Aglomeran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los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cardúmenes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. Si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desaparece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,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va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a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haber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un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efecto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.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En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la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cadena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trófica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el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tiburón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es el tope,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provocando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mucho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desequilibrio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en</a:t>
            </a:r>
            <a:r>
              <a:rPr lang="en-US" sz="1922" dirty="0">
                <a:solidFill>
                  <a:srgbClr val="96C3CF"/>
                </a:solidFill>
                <a:latin typeface="Montserrat Light Italics"/>
              </a:rPr>
              <a:t> el resto de </a:t>
            </a:r>
            <a:r>
              <a:rPr lang="en-US" sz="1922" dirty="0" err="1">
                <a:solidFill>
                  <a:srgbClr val="96C3CF"/>
                </a:solidFill>
                <a:latin typeface="Montserrat Light Italics"/>
              </a:rPr>
              <a:t>animales</a:t>
            </a:r>
            <a:endParaRPr lang="en-US" sz="1922" dirty="0">
              <a:solidFill>
                <a:srgbClr val="96C3CF"/>
              </a:solidFill>
              <a:latin typeface="Montserrat Light Itali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1211" y="1577372"/>
            <a:ext cx="8334374" cy="28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1"/>
              </a:lnSpc>
            </a:pPr>
            <a:r>
              <a:rPr lang="en-US" sz="1708" spc="-111" dirty="0">
                <a:solidFill>
                  <a:srgbClr val="5CE1E6"/>
                </a:solidFill>
                <a:latin typeface="Arial" panose="020B0604020202020204" pitchFamily="34" charset="0"/>
              </a:rPr>
              <a:t>REPRODUCCIÓN</a:t>
            </a:r>
            <a:r>
              <a:rPr lang="en-US" sz="1708" spc="-111" dirty="0">
                <a:solidFill>
                  <a:srgbClr val="F8F9F0"/>
                </a:solidFill>
                <a:latin typeface="Arial" panose="020B0604020202020204" pitchFamily="34" charset="0"/>
              </a:rPr>
              <a:t>  |   </a:t>
            </a:r>
            <a:r>
              <a:rPr lang="en-US" sz="1708" spc="-111" dirty="0">
                <a:solidFill>
                  <a:srgbClr val="008037"/>
                </a:solidFill>
                <a:latin typeface="Arial" panose="020B0604020202020204" pitchFamily="34" charset="0"/>
              </a:rPr>
              <a:t>BIOLOGÍA</a:t>
            </a:r>
            <a:r>
              <a:rPr lang="en-US" sz="1708" spc="-111" dirty="0">
                <a:solidFill>
                  <a:srgbClr val="F8F9F0"/>
                </a:solidFill>
                <a:latin typeface="Arial" panose="020B0604020202020204" pitchFamily="34" charset="0"/>
              </a:rPr>
              <a:t>  |   </a:t>
            </a:r>
            <a:r>
              <a:rPr lang="en-US" sz="1708" spc="-111" dirty="0">
                <a:solidFill>
                  <a:srgbClr val="5271FF"/>
                </a:solidFill>
                <a:latin typeface="Arial" panose="020B0604020202020204" pitchFamily="34" charset="0"/>
              </a:rPr>
              <a:t>COMPORTAMIENTO</a:t>
            </a:r>
            <a:r>
              <a:rPr lang="en-US" sz="1708" spc="-111" dirty="0">
                <a:solidFill>
                  <a:srgbClr val="F8F9F0"/>
                </a:solidFill>
                <a:latin typeface="Arial" panose="020B0604020202020204" pitchFamily="34" charset="0"/>
              </a:rPr>
              <a:t>  |   </a:t>
            </a:r>
            <a:r>
              <a:rPr lang="en-US" sz="1708" spc="-111" dirty="0">
                <a:solidFill>
                  <a:srgbClr val="737373"/>
                </a:solidFill>
                <a:latin typeface="Arial" panose="020B0604020202020204" pitchFamily="34" charset="0"/>
              </a:rPr>
              <a:t>FUNCIÓN</a:t>
            </a:r>
            <a:r>
              <a:rPr lang="en-US" sz="1708" spc="-111" dirty="0">
                <a:solidFill>
                  <a:srgbClr val="F8F9F0"/>
                </a:solidFill>
                <a:latin typeface="Arial" panose="020B0604020202020204" pitchFamily="34" charset="0"/>
              </a:rPr>
              <a:t>  |   </a:t>
            </a:r>
            <a:r>
              <a:rPr lang="en-US" sz="1708" spc="-111" dirty="0">
                <a:solidFill>
                  <a:srgbClr val="FF5757"/>
                </a:solidFill>
                <a:latin typeface="Arial" panose="020B0604020202020204" pitchFamily="34" charset="0"/>
              </a:rPr>
              <a:t>CONSECUENCIA</a:t>
            </a:r>
          </a:p>
        </p:txBody>
      </p:sp>
    </p:spTree>
    <p:extLst>
      <p:ext uri="{BB962C8B-B14F-4D97-AF65-F5344CB8AC3E}">
        <p14:creationId xmlns:p14="http://schemas.microsoft.com/office/powerpoint/2010/main" val="42291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76400" cy="952334"/>
            <a:chOff x="0" y="0"/>
            <a:chExt cx="12235200" cy="12697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 t="44084" b="40348"/>
            <a:stretch>
              <a:fillRect/>
            </a:stretch>
          </p:blipFill>
          <p:spPr>
            <a:xfrm>
              <a:off x="0" y="0"/>
              <a:ext cx="12235200" cy="126977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85800" y="1419247"/>
            <a:ext cx="6417909" cy="49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4"/>
              </a:lnSpc>
            </a:pPr>
            <a:r>
              <a:rPr lang="en-US" sz="3010" b="1" spc="27" dirty="0" err="1">
                <a:solidFill>
                  <a:srgbClr val="FFFFFF"/>
                </a:solidFill>
                <a:latin typeface="Arial" panose="020B0604020202020204" pitchFamily="34" charset="0"/>
              </a:rPr>
              <a:t>Aportes</a:t>
            </a:r>
            <a:r>
              <a:rPr lang="en-US" sz="3010" b="1" spc="27" dirty="0">
                <a:solidFill>
                  <a:srgbClr val="FFFFFF"/>
                </a:solidFill>
                <a:latin typeface="Arial" panose="020B0604020202020204" pitchFamily="34" charset="0"/>
              </a:rPr>
              <a:t> para </a:t>
            </a:r>
            <a:r>
              <a:rPr lang="en-US" sz="3010" b="1" spc="27" dirty="0" err="1">
                <a:solidFill>
                  <a:srgbClr val="FFFFFF"/>
                </a:solidFill>
                <a:latin typeface="Arial" panose="020B0604020202020204" pitchFamily="34" charset="0"/>
              </a:rPr>
              <a:t>ejercicio</a:t>
            </a:r>
            <a:r>
              <a:rPr lang="en-US" sz="3010" b="1" spc="27" dirty="0">
                <a:solidFill>
                  <a:srgbClr val="FFFFFF"/>
                </a:solidFill>
                <a:latin typeface="Arial" panose="020B0604020202020204" pitchFamily="34" charset="0"/>
              </a:rPr>
              <a:t> de </a:t>
            </a:r>
            <a:r>
              <a:rPr lang="en-US" sz="3010" b="1" spc="27" dirty="0" err="1">
                <a:solidFill>
                  <a:srgbClr val="FFFFFF"/>
                </a:solidFill>
                <a:latin typeface="Arial" panose="020B0604020202020204" pitchFamily="34" charset="0"/>
              </a:rPr>
              <a:t>Visión</a:t>
            </a:r>
            <a:r>
              <a:rPr lang="en-US" sz="3010" b="1" spc="27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2311119"/>
            <a:ext cx="7804800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96C3CF"/>
                </a:solidFill>
                <a:latin typeface="Montserrat Light Italics"/>
              </a:rPr>
              <a:t>Me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gustaría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que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hubiera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más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sarda para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pescarla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más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seguido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. Y de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esa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manera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aprovecharla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más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fresca y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poder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comercializarla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con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más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frecuencia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y con mayor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calidad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23837" y="3521669"/>
            <a:ext cx="8334374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3"/>
              </a:lnSpc>
            </a:pPr>
            <a:r>
              <a:rPr lang="en-US" sz="1400" dirty="0">
                <a:solidFill>
                  <a:srgbClr val="F8F9F0"/>
                </a:solidFill>
                <a:latin typeface="Arial" panose="020B0604020202020204" pitchFamily="34" charset="0"/>
              </a:rPr>
              <a:t>Ri. A.- 30 </a:t>
            </a:r>
            <a:r>
              <a:rPr lang="en-US" sz="1400" dirty="0" err="1">
                <a:solidFill>
                  <a:srgbClr val="F8F9F0"/>
                </a:solidFill>
                <a:latin typeface="Arial" panose="020B0604020202020204" pitchFamily="34" charset="0"/>
              </a:rPr>
              <a:t>años</a:t>
            </a:r>
            <a:r>
              <a:rPr lang="en-US" sz="1400" dirty="0">
                <a:solidFill>
                  <a:srgbClr val="F8F9F0"/>
                </a:solidFill>
                <a:latin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F8F9F0"/>
                </a:solidFill>
                <a:latin typeface="Arial" panose="020B0604020202020204" pitchFamily="34" charset="0"/>
              </a:rPr>
              <a:t>experiencia</a:t>
            </a:r>
            <a:r>
              <a:rPr lang="en-US" sz="1400" dirty="0">
                <a:solidFill>
                  <a:srgbClr val="F8F9F0"/>
                </a:solidFill>
                <a:latin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F8F9F0"/>
                </a:solidFill>
                <a:latin typeface="Arial" panose="020B0604020202020204" pitchFamily="34" charset="0"/>
              </a:rPr>
              <a:t>Pesca</a:t>
            </a:r>
            <a:r>
              <a:rPr lang="en-US" sz="1400" dirty="0">
                <a:solidFill>
                  <a:srgbClr val="F8F9F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8F9F0"/>
                </a:solidFill>
                <a:latin typeface="Arial" panose="020B0604020202020204" pitchFamily="34" charset="0"/>
              </a:rPr>
              <a:t>Artesanal</a:t>
            </a:r>
            <a:r>
              <a:rPr lang="en-US" sz="1400" dirty="0">
                <a:solidFill>
                  <a:srgbClr val="F8F9F0"/>
                </a:solidFill>
                <a:latin typeface="Arial" panose="020B0604020202020204" pitchFamily="34" charset="0"/>
              </a:rPr>
              <a:t>, Uruguay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3510977"/>
            <a:ext cx="550423" cy="3371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85800" y="4490850"/>
            <a:ext cx="7804800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96C3CF"/>
                </a:solidFill>
                <a:latin typeface="Montserrat Light Italics"/>
              </a:rPr>
              <a:t>....para la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pesca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deportiva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con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marcado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científico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sea fundamental para que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siga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en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el mar vivo sin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problemas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internos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para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su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seguimiento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 y </a:t>
            </a:r>
            <a:r>
              <a:rPr lang="en-US" dirty="0" err="1">
                <a:solidFill>
                  <a:srgbClr val="96C3CF"/>
                </a:solidFill>
                <a:latin typeface="Montserrat Light Italics"/>
              </a:rPr>
              <a:t>estudio</a:t>
            </a:r>
            <a:r>
              <a:rPr lang="en-US" dirty="0">
                <a:solidFill>
                  <a:srgbClr val="96C3CF"/>
                </a:solidFill>
                <a:latin typeface="Montserrat Light Italic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3837" y="5704711"/>
            <a:ext cx="8334374" cy="2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3"/>
              </a:lnSpc>
            </a:pPr>
            <a:r>
              <a:rPr lang="en-US" sz="1400" dirty="0">
                <a:solidFill>
                  <a:srgbClr val="F8F9F0"/>
                </a:solidFill>
                <a:latin typeface="Arial" panose="020B0604020202020204" pitchFamily="34" charset="0"/>
              </a:rPr>
              <a:t>E.G. -  27 </a:t>
            </a:r>
            <a:r>
              <a:rPr lang="en-US" sz="1400" dirty="0" err="1">
                <a:solidFill>
                  <a:srgbClr val="F8F9F0"/>
                </a:solidFill>
                <a:latin typeface="Arial" panose="020B0604020202020204" pitchFamily="34" charset="0"/>
              </a:rPr>
              <a:t>años</a:t>
            </a:r>
            <a:r>
              <a:rPr lang="en-US" sz="1400" dirty="0">
                <a:solidFill>
                  <a:srgbClr val="F8F9F0"/>
                </a:solidFill>
                <a:latin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F8F9F0"/>
                </a:solidFill>
                <a:latin typeface="Arial" panose="020B0604020202020204" pitchFamily="34" charset="0"/>
              </a:rPr>
              <a:t>experiencia</a:t>
            </a:r>
            <a:r>
              <a:rPr lang="en-US" sz="1400" dirty="0">
                <a:solidFill>
                  <a:srgbClr val="F8F9F0"/>
                </a:solidFill>
                <a:latin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F8F9F0"/>
                </a:solidFill>
                <a:latin typeface="Arial" panose="020B0604020202020204" pitchFamily="34" charset="0"/>
              </a:rPr>
              <a:t>Pesca</a:t>
            </a:r>
            <a:r>
              <a:rPr lang="en-US" sz="1400" dirty="0">
                <a:solidFill>
                  <a:srgbClr val="F8F9F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8F9F0"/>
                </a:solidFill>
                <a:latin typeface="Arial" panose="020B0604020202020204" pitchFamily="34" charset="0"/>
              </a:rPr>
              <a:t>deportiva</a:t>
            </a:r>
            <a:r>
              <a:rPr lang="en-US" sz="1400" dirty="0">
                <a:solidFill>
                  <a:srgbClr val="F8F9F0"/>
                </a:solidFill>
                <a:latin typeface="Arial" panose="020B0604020202020204" pitchFamily="34" charset="0"/>
              </a:rPr>
              <a:t>, Argentina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00" y="5675098"/>
            <a:ext cx="550423" cy="374976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4F044390-5914-409C-B792-CDE265B9A62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26629" y="457200"/>
            <a:ext cx="1107691" cy="86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9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76400" cy="952334"/>
            <a:chOff x="0" y="0"/>
            <a:chExt cx="12235200" cy="12697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77000"/>
            </a:blip>
            <a:srcRect t="28398" b="57756"/>
            <a:stretch>
              <a:fillRect/>
            </a:stretch>
          </p:blipFill>
          <p:spPr>
            <a:xfrm>
              <a:off x="0" y="0"/>
              <a:ext cx="12235200" cy="126977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85800" y="1104917"/>
            <a:ext cx="7198981" cy="49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4"/>
              </a:lnSpc>
            </a:pPr>
            <a:r>
              <a:rPr lang="en-US" sz="3010" b="1" spc="27" dirty="0" err="1">
                <a:solidFill>
                  <a:srgbClr val="FFFFFF"/>
                </a:solidFill>
                <a:latin typeface="Arial" panose="020B0604020202020204" pitchFamily="34" charset="0"/>
              </a:rPr>
              <a:t>Aportes</a:t>
            </a:r>
            <a:r>
              <a:rPr lang="en-US" sz="3010" b="1" spc="27" dirty="0">
                <a:solidFill>
                  <a:srgbClr val="FFFFFF"/>
                </a:solidFill>
                <a:latin typeface="Arial" panose="020B0604020202020204" pitchFamily="34" charset="0"/>
              </a:rPr>
              <a:t> para </a:t>
            </a:r>
            <a:r>
              <a:rPr lang="en-US" sz="3010" b="1" spc="27" dirty="0" err="1">
                <a:solidFill>
                  <a:srgbClr val="FFFFFF"/>
                </a:solidFill>
                <a:latin typeface="Arial" panose="020B0604020202020204" pitchFamily="34" charset="0"/>
              </a:rPr>
              <a:t>ejercicio</a:t>
            </a:r>
            <a:r>
              <a:rPr lang="en-US" sz="3010" b="1" spc="27" dirty="0">
                <a:solidFill>
                  <a:srgbClr val="FFFFFF"/>
                </a:solidFill>
                <a:latin typeface="Arial" panose="020B0604020202020204" pitchFamily="34" charset="0"/>
              </a:rPr>
              <a:t> de </a:t>
            </a:r>
            <a:r>
              <a:rPr lang="en-US" sz="3010" b="1" spc="27" dirty="0" err="1">
                <a:solidFill>
                  <a:srgbClr val="FFFFFF"/>
                </a:solidFill>
                <a:latin typeface="Arial" panose="020B0604020202020204" pitchFamily="34" charset="0"/>
              </a:rPr>
              <a:t>Desafíos</a:t>
            </a:r>
            <a:r>
              <a:rPr lang="en-US" sz="3010" b="1" spc="27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5800" y="2003134"/>
            <a:ext cx="9072411" cy="1114752"/>
            <a:chOff x="0" y="-38100"/>
            <a:chExt cx="12096548" cy="1486335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10406400" cy="884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La población a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decrecido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mucho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. La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pesca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es mayor que el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ciclo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reproductivo</a:t>
              </a:r>
              <a:endParaRPr lang="en-US" dirty="0">
                <a:solidFill>
                  <a:srgbClr val="96C3CF"/>
                </a:solidFill>
                <a:latin typeface="Montserrat Light Itali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84049" y="1000450"/>
              <a:ext cx="11112499" cy="343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13"/>
                </a:lnSpc>
              </a:pP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L.C.-  20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años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 de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experiencia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.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Pesca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deportiva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, Argentina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948267"/>
              <a:ext cx="733897" cy="499968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685800" y="3527426"/>
            <a:ext cx="9072411" cy="1468737"/>
            <a:chOff x="0" y="-38100"/>
            <a:chExt cx="12096548" cy="195831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10406400" cy="1345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Cada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año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se nota que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en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ciertos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lugares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que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frecuentaban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no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están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presentes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sea por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menos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cantidad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de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ellos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o que se a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modificado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su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ambiente</a:t>
              </a:r>
              <a:endParaRPr lang="en-US" dirty="0">
                <a:solidFill>
                  <a:srgbClr val="96C3CF"/>
                </a:solidFill>
                <a:latin typeface="Montserrat Light Itali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84049" y="1472431"/>
              <a:ext cx="11112499" cy="343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13"/>
                </a:lnSpc>
              </a:pP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L.C.-  20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años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 de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experiencia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.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Pesca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deportiva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, Argentina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420248"/>
              <a:ext cx="733897" cy="499968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685800" y="5448028"/>
            <a:ext cx="9072411" cy="1115547"/>
            <a:chOff x="0" y="-38100"/>
            <a:chExt cx="12096548" cy="148739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8100"/>
              <a:ext cx="10406400" cy="884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...El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tiburón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trae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los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peces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, sin el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tiburón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el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pescador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tiene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que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ir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lejos</a:t>
              </a:r>
              <a:r>
                <a:rPr lang="en-US" dirty="0">
                  <a:solidFill>
                    <a:srgbClr val="96C3CF"/>
                  </a:solidFill>
                  <a:latin typeface="Montserrat Light Italics"/>
                </a:rPr>
                <a:t> para </a:t>
              </a:r>
              <a:r>
                <a:rPr lang="en-US" dirty="0" err="1">
                  <a:solidFill>
                    <a:srgbClr val="96C3CF"/>
                  </a:solidFill>
                  <a:latin typeface="Montserrat Light Italics"/>
                </a:rPr>
                <a:t>pescar</a:t>
              </a:r>
              <a:endParaRPr lang="en-US" dirty="0">
                <a:solidFill>
                  <a:srgbClr val="96C3CF"/>
                </a:solidFill>
                <a:latin typeface="Montserrat Light Itali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84049" y="957095"/>
              <a:ext cx="11112499" cy="343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13"/>
                </a:lnSpc>
              </a:pP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E.S.-  73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años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 de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experiencia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.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Pesca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artesanal</a:t>
              </a:r>
              <a:r>
                <a:rPr lang="en-US" sz="1400" dirty="0">
                  <a:solidFill>
                    <a:srgbClr val="F8F9F0"/>
                  </a:solidFill>
                  <a:latin typeface="Arial" panose="020B0604020202020204" pitchFamily="34" charset="0"/>
                </a:rPr>
                <a:t>, </a:t>
              </a:r>
              <a:r>
                <a:rPr lang="en-US" sz="1400" dirty="0" err="1">
                  <a:solidFill>
                    <a:srgbClr val="F8F9F0"/>
                  </a:solidFill>
                  <a:latin typeface="Arial" panose="020B0604020202020204" pitchFamily="34" charset="0"/>
                </a:rPr>
                <a:t>Brasil</a:t>
              </a:r>
              <a:endParaRPr lang="en-US" sz="1400" dirty="0">
                <a:solidFill>
                  <a:srgbClr val="F8F9F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995196"/>
              <a:ext cx="733897" cy="454099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B230B046-4293-4B96-ADE7-3FA812BC9B2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626629" y="457200"/>
            <a:ext cx="1107691" cy="86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4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7228" t="1612" r="7263" b="16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9264" y="3308"/>
            <a:ext cx="1680736" cy="1440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87588" y="5913367"/>
            <a:ext cx="6001224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4"/>
              </a:lnSpc>
            </a:pPr>
            <a:r>
              <a:rPr lang="en-US" sz="1831" dirty="0">
                <a:solidFill>
                  <a:srgbClr val="A6A6A6"/>
                </a:solidFill>
                <a:latin typeface="Arial" panose="020B0604020202020204" pitchFamily="34" charset="0"/>
              </a:rPr>
              <a:t>PERSPECTIVAS DE LOS PESCADORES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87588" y="5755120"/>
            <a:ext cx="6001224" cy="129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"/>
              </a:lnSpc>
            </a:pPr>
            <a:r>
              <a:rPr lang="en-US" sz="801" spc="199" dirty="0">
                <a:solidFill>
                  <a:srgbClr val="A6A6A6"/>
                </a:solidFill>
                <a:latin typeface="Arial" panose="020B0604020202020204" pitchFamily="34" charset="0"/>
              </a:rPr>
              <a:t>INTERACCIÓN DE LA ACTIVIDAD PESQUERA CON LA ESPECIE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18873" y="4900260"/>
            <a:ext cx="2938654" cy="715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-155" dirty="0">
                <a:solidFill>
                  <a:srgbClr val="78ADC2"/>
                </a:solidFill>
                <a:latin typeface="Arial" panose="020B0604020202020204" pitchFamily="34" charset="0"/>
              </a:rPr>
              <a:t>GRACIAS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9EF9ECA9-328B-4BAC-B860-B870878B3F76}"/>
              </a:ext>
            </a:extLst>
          </p:cNvPr>
          <p:cNvSpPr txBox="1"/>
          <p:nvPr/>
        </p:nvSpPr>
        <p:spPr>
          <a:xfrm>
            <a:off x="3143537" y="412261"/>
            <a:ext cx="5347063" cy="427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 spc="12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REGIONAL DEL TIBURÓN </a:t>
            </a:r>
            <a:r>
              <a:rPr lang="en-US" sz="1200" i="1" spc="12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Carcharias </a:t>
            </a:r>
            <a:r>
              <a:rPr lang="en-US" sz="1200" i="1" spc="12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taurus</a:t>
            </a:r>
            <a:endParaRPr lang="en-US" sz="1200" i="1" spc="12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1680"/>
              </a:lnSpc>
            </a:pPr>
            <a:r>
              <a:rPr lang="en-US" sz="1200" spc="12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 2 - MARTES 18 DE AGOSTO,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6823" t="1612" r="6859" b="16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72424" cy="6857999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2" y="5677657"/>
            <a:ext cx="9430435" cy="494543"/>
          </a:xfrm>
          <a:prstGeom prst="rect">
            <a:avLst/>
          </a:prstGeom>
          <a:solidFill>
            <a:srgbClr val="78ADC2"/>
          </a:solidFill>
        </p:spPr>
        <p:txBody>
          <a:bodyPr/>
          <a:lstStyle/>
          <a:p>
            <a:endParaRPr lang="es-AR" dirty="0"/>
          </a:p>
        </p:txBody>
      </p:sp>
      <p:sp>
        <p:nvSpPr>
          <p:cNvPr id="4" name="TextBox 4"/>
          <p:cNvSpPr txBox="1"/>
          <p:nvPr/>
        </p:nvSpPr>
        <p:spPr>
          <a:xfrm>
            <a:off x="685800" y="5643327"/>
            <a:ext cx="7790790" cy="49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4"/>
              </a:lnSpc>
            </a:pPr>
            <a:r>
              <a:rPr lang="en-US" sz="3010" b="1" spc="27" dirty="0">
                <a:solidFill>
                  <a:srgbClr val="FFFFFF"/>
                </a:solidFill>
                <a:latin typeface="Arial" panose="020B0604020202020204" pitchFamily="34" charset="0"/>
              </a:rPr>
              <a:t>OBJETIVO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53416" y="381000"/>
            <a:ext cx="6415984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dirty="0" err="1">
                <a:latin typeface="Arial" panose="020B0604020202020204" pitchFamily="34" charset="0"/>
              </a:rPr>
              <a:t>Generar</a:t>
            </a:r>
            <a:r>
              <a:rPr lang="en-US" sz="2800" dirty="0">
                <a:latin typeface="Arial" panose="020B0604020202020204" pitchFamily="34" charset="0"/>
              </a:rPr>
              <a:t> un </a:t>
            </a:r>
            <a:r>
              <a:rPr lang="en-US" sz="2800" dirty="0" err="1">
                <a:latin typeface="Arial" panose="020B0604020202020204" pitchFamily="34" charset="0"/>
              </a:rPr>
              <a:t>espacio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donde</a:t>
            </a:r>
            <a:r>
              <a:rPr lang="en-US" sz="2800" dirty="0">
                <a:latin typeface="Arial" panose="020B0604020202020204" pitchFamily="34" charset="0"/>
              </a:rPr>
              <a:t> los </a:t>
            </a:r>
            <a:r>
              <a:rPr lang="en-US" sz="2800" dirty="0" err="1">
                <a:latin typeface="Arial" panose="020B0604020202020204" pitchFamily="34" charset="0"/>
              </a:rPr>
              <a:t>pescadores</a:t>
            </a:r>
            <a:r>
              <a:rPr lang="en-US" sz="2800" dirty="0">
                <a:latin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</a:rPr>
              <a:t>cada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país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puedan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brindar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su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experiencia</a:t>
            </a:r>
            <a:r>
              <a:rPr lang="en-US" sz="2800" dirty="0">
                <a:latin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</a:rPr>
              <a:t>conocimiento</a:t>
            </a:r>
            <a:r>
              <a:rPr lang="en-US" sz="2800" dirty="0">
                <a:latin typeface="Arial" panose="020B0604020202020204" pitchFamily="34" charset="0"/>
              </a:rPr>
              <a:t> y </a:t>
            </a:r>
            <a:r>
              <a:rPr lang="en-US" sz="2800" dirty="0" err="1">
                <a:latin typeface="Arial" panose="020B0604020202020204" pitchFamily="34" charset="0"/>
              </a:rPr>
              <a:t>percepción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sobre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Carcharias</a:t>
            </a:r>
            <a:r>
              <a:rPr lang="en-US" sz="2800" i="1" dirty="0">
                <a:latin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</a:rPr>
              <a:t>taurus</a:t>
            </a:r>
            <a:endParaRPr lang="en-US" sz="28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0678" y="357018"/>
            <a:ext cx="7790790" cy="49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4"/>
              </a:lnSpc>
            </a:pPr>
            <a:r>
              <a:rPr lang="en-US" sz="3010" b="1" spc="27" dirty="0" err="1">
                <a:solidFill>
                  <a:srgbClr val="0D0D0D"/>
                </a:solidFill>
                <a:latin typeface="Arial" panose="020B0604020202020204" pitchFamily="34" charset="0"/>
              </a:rPr>
              <a:t>Cuestionario</a:t>
            </a:r>
            <a:endParaRPr lang="en-US" sz="3010" b="1" spc="27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3654" y="990600"/>
            <a:ext cx="3054969" cy="1386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7"/>
              </a:lnSpc>
            </a:pP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Simple y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accesible</a:t>
            </a:r>
            <a:endParaRPr lang="en-US" sz="1599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>
              <a:lnSpc>
                <a:spcPts val="2767"/>
              </a:lnSpc>
            </a:pP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- 10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preguntas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(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opción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múltiple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y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abiertas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  <a:p>
            <a:pPr algn="l">
              <a:lnSpc>
                <a:spcPts val="2767"/>
              </a:lnSpc>
            </a:pP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-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Vía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whatsapp</a:t>
            </a: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2000" y="2514600"/>
            <a:ext cx="769489" cy="5242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3209" y="2514600"/>
            <a:ext cx="855860" cy="524214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839032" y="4648200"/>
            <a:ext cx="1526655" cy="415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</a:pPr>
            <a:r>
              <a:rPr lang="en-US" sz="1183" spc="87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183" b="1" spc="87" dirty="0">
                <a:solidFill>
                  <a:srgbClr val="0D0D0D"/>
                </a:solidFill>
                <a:latin typeface="Arial" panose="020B0604020202020204" pitchFamily="34" charset="0"/>
              </a:rPr>
              <a:t>Industrial</a:t>
            </a:r>
            <a:r>
              <a:rPr lang="en-US" sz="1183" spc="87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lnSpc>
                <a:spcPts val="1656"/>
              </a:lnSpc>
            </a:pPr>
            <a:r>
              <a:rPr lang="en-US" sz="1183" spc="87" dirty="0">
                <a:solidFill>
                  <a:srgbClr val="0D0D0D"/>
                </a:solidFill>
                <a:latin typeface="Arial" panose="020B0604020202020204" pitchFamily="34" charset="0"/>
              </a:rPr>
              <a:t>(</a:t>
            </a:r>
            <a:r>
              <a:rPr lang="en-US" sz="1183" spc="87" dirty="0" err="1">
                <a:solidFill>
                  <a:srgbClr val="0D0D0D"/>
                </a:solidFill>
                <a:latin typeface="Arial" panose="020B0604020202020204" pitchFamily="34" charset="0"/>
              </a:rPr>
              <a:t>grande</a:t>
            </a:r>
            <a:r>
              <a:rPr lang="en-US" sz="1183" spc="87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183" spc="87" dirty="0" err="1">
                <a:solidFill>
                  <a:srgbClr val="0D0D0D"/>
                </a:solidFill>
                <a:latin typeface="Arial" panose="020B0604020202020204" pitchFamily="34" charset="0"/>
              </a:rPr>
              <a:t>escala</a:t>
            </a:r>
            <a:r>
              <a:rPr lang="en-US" sz="1183" spc="87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2413" y="4689818"/>
            <a:ext cx="1526655" cy="415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</a:pPr>
            <a:r>
              <a:rPr lang="en-US" sz="1183" spc="87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183" b="1" spc="87" dirty="0" err="1">
                <a:solidFill>
                  <a:srgbClr val="0D0D0D"/>
                </a:solidFill>
                <a:latin typeface="Arial" panose="020B0604020202020204" pitchFamily="34" charset="0"/>
              </a:rPr>
              <a:t>Artesanal</a:t>
            </a:r>
            <a:r>
              <a:rPr lang="en-US" sz="1183" spc="87" dirty="0">
                <a:solidFill>
                  <a:srgbClr val="0D0D0D"/>
                </a:solidFill>
                <a:latin typeface="Arial" panose="020B0604020202020204" pitchFamily="34" charset="0"/>
              </a:rPr>
              <a:t> (</a:t>
            </a:r>
            <a:r>
              <a:rPr lang="en-US" sz="1183" spc="87" dirty="0" err="1">
                <a:solidFill>
                  <a:srgbClr val="0D0D0D"/>
                </a:solidFill>
                <a:latin typeface="Arial" panose="020B0604020202020204" pitchFamily="34" charset="0"/>
              </a:rPr>
              <a:t>Pequeña</a:t>
            </a:r>
            <a:r>
              <a:rPr lang="en-US" sz="1183" spc="87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183" spc="87" dirty="0" err="1">
                <a:solidFill>
                  <a:srgbClr val="0D0D0D"/>
                </a:solidFill>
                <a:latin typeface="Arial" panose="020B0604020202020204" pitchFamily="34" charset="0"/>
              </a:rPr>
              <a:t>escala</a:t>
            </a:r>
            <a:r>
              <a:rPr lang="en-US" sz="1183" spc="87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011805" y="4753195"/>
            <a:ext cx="7029080" cy="1876205"/>
            <a:chOff x="1011805" y="4603971"/>
            <a:chExt cx="7029080" cy="1876205"/>
          </a:xfrm>
        </p:grpSpPr>
        <p:grpSp>
          <p:nvGrpSpPr>
            <p:cNvPr id="5" name="Group 5"/>
            <p:cNvGrpSpPr/>
            <p:nvPr/>
          </p:nvGrpSpPr>
          <p:grpSpPr>
            <a:xfrm>
              <a:off x="1011805" y="4962913"/>
              <a:ext cx="1517263" cy="1517263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0D0D0D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054404" y="5165652"/>
              <a:ext cx="1425358" cy="1170575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3260283" y="4962913"/>
              <a:ext cx="2351580" cy="1517263"/>
              <a:chOff x="0" y="0"/>
              <a:chExt cx="3135440" cy="2023017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750926" y="0"/>
                <a:ext cx="2023017" cy="2023017"/>
                <a:chOff x="0" y="0"/>
                <a:chExt cx="1913890" cy="1913890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913890"/>
                      </a:lnTo>
                      <a:lnTo>
                        <a:pt x="0" y="1913890"/>
                      </a:lnTo>
                      <a:close/>
                    </a:path>
                  </a:pathLst>
                </a:custGeom>
                <a:solidFill>
                  <a:srgbClr val="3F8BA6">
                    <a:alpha val="50196"/>
                  </a:srgbClr>
                </a:solidFill>
              </p:spPr>
              <p:txBody>
                <a:bodyPr/>
                <a:lstStyle/>
                <a:p>
                  <a:endParaRPr lang="es-AR" dirty="0"/>
                </a:p>
              </p:txBody>
            </p:sp>
          </p:grpSp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0" y="561118"/>
                <a:ext cx="3135440" cy="1461899"/>
              </a:xfrm>
              <a:prstGeom prst="rect">
                <a:avLst/>
              </a:prstGeom>
            </p:spPr>
          </p:pic>
        </p:grpSp>
        <p:grpSp>
          <p:nvGrpSpPr>
            <p:cNvPr id="13" name="Group 13"/>
            <p:cNvGrpSpPr/>
            <p:nvPr/>
          </p:nvGrpSpPr>
          <p:grpSpPr>
            <a:xfrm>
              <a:off x="6514230" y="4962913"/>
              <a:ext cx="1517263" cy="1517263"/>
              <a:chOff x="0" y="0"/>
              <a:chExt cx="191389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0D0D0D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714923" y="5138841"/>
              <a:ext cx="1115879" cy="1165409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6514230" y="4603971"/>
              <a:ext cx="1526655" cy="198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6"/>
                </a:lnSpc>
              </a:pPr>
              <a:r>
                <a:rPr lang="en-US" sz="1183" b="1" spc="87" dirty="0" err="1">
                  <a:solidFill>
                    <a:srgbClr val="0D0D0D"/>
                  </a:solidFill>
                  <a:latin typeface="Arial" panose="020B0604020202020204" pitchFamily="34" charset="0"/>
                </a:rPr>
                <a:t>Deportiva</a:t>
              </a:r>
              <a:endParaRPr lang="en-US" sz="1183" b="1" spc="87" dirty="0">
                <a:solidFill>
                  <a:srgbClr val="0D0D0D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85800" y="3352800"/>
            <a:ext cx="83569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: Se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utilizó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la base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datos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de un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proyecto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investigación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en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curso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pt-BR" sz="1600" dirty="0"/>
              <a:t>Santos MC, </a:t>
            </a:r>
            <a:r>
              <a:rPr lang="pt-BR" sz="1600" dirty="0" smtClean="0"/>
              <a:t>	Faria-Junior </a:t>
            </a:r>
            <a:r>
              <a:rPr lang="pt-BR" sz="1600" dirty="0"/>
              <a:t>E, Freitas RHA (2019) </a:t>
            </a:r>
            <a:r>
              <a:rPr lang="pt-BR" sz="1600" b="1" dirty="0"/>
              <a:t>Reconhecimento </a:t>
            </a:r>
            <a:r>
              <a:rPr lang="pt-BR" sz="1600" b="1" dirty="0" err="1"/>
              <a:t>etnoecológico</a:t>
            </a:r>
            <a:r>
              <a:rPr lang="pt-BR" sz="1600" b="1" dirty="0"/>
              <a:t> sobre o tubarão-mangona </a:t>
            </a:r>
            <a:r>
              <a:rPr lang="pt-BR" sz="1600" b="1" i="1" dirty="0" err="1"/>
              <a:t>Carcharias</a:t>
            </a:r>
            <a:r>
              <a:rPr lang="pt-BR" sz="1600" b="1" dirty="0"/>
              <a:t> </a:t>
            </a:r>
            <a:r>
              <a:rPr lang="pt-BR" sz="1600" b="1" i="1" dirty="0" err="1"/>
              <a:t>taurus</a:t>
            </a:r>
            <a:r>
              <a:rPr lang="pt-BR" sz="1600" b="1" dirty="0"/>
              <a:t> sob a perspectiva de pescadores artesanais da grande Florianópolis-SC, Brasil.</a:t>
            </a:r>
            <a:r>
              <a:rPr lang="pt-BR" sz="1600" dirty="0"/>
              <a:t> </a:t>
            </a:r>
            <a:r>
              <a:rPr lang="pt-BR" sz="1600" i="1" dirty="0"/>
              <a:t>Revista Nordestina de Biologia</a:t>
            </a:r>
            <a:r>
              <a:rPr lang="pt-BR" sz="1600" dirty="0"/>
              <a:t> </a:t>
            </a:r>
            <a:r>
              <a:rPr lang="pt-BR" sz="1600" dirty="0" err="1"/>
              <a:t>doi</a:t>
            </a:r>
            <a:r>
              <a:rPr lang="pt-BR" sz="1600" dirty="0"/>
              <a:t>: </a:t>
            </a:r>
            <a:r>
              <a:rPr lang="pt-BR" sz="1600" dirty="0" smtClean="0">
                <a:hlinkClick r:id="rId11"/>
              </a:rPr>
              <a:t>doi.org/10.22478/ufpb.2236-1480.2019v27n1.47526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). 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c7c146903d" descr="c7c146903d">
            <a:hlinkClick r:id="" action="ppaction://media"/>
            <a:extLst>
              <a:ext uri="{FF2B5EF4-FFF2-40B4-BE49-F238E27FC236}">
                <a16:creationId xmlns="" xmlns:a16="http://schemas.microsoft.com/office/drawing/2014/main" id="{22853720-829C-8540-9599-8CA91D3C2D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85760" y="408615"/>
            <a:ext cx="5056940" cy="2515337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4700" y="3276600"/>
            <a:ext cx="751950" cy="465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56390"/>
            <a:ext cx="9169400" cy="458820"/>
          </a:xfrm>
          <a:prstGeom prst="rect">
            <a:avLst/>
          </a:prstGeom>
          <a:solidFill>
            <a:srgbClr val="3F8BA6"/>
          </a:solidFill>
        </p:spPr>
      </p:sp>
      <p:sp>
        <p:nvSpPr>
          <p:cNvPr id="3" name="AutoShape 3"/>
          <p:cNvSpPr/>
          <p:nvPr/>
        </p:nvSpPr>
        <p:spPr>
          <a:xfrm>
            <a:off x="-1" y="6172200"/>
            <a:ext cx="9169401" cy="494543"/>
          </a:xfrm>
          <a:prstGeom prst="rect">
            <a:avLst/>
          </a:prstGeom>
          <a:solidFill>
            <a:srgbClr val="78ADC2"/>
          </a:solidFill>
        </p:spPr>
      </p:sp>
      <p:sp>
        <p:nvSpPr>
          <p:cNvPr id="4" name="TextBox 4"/>
          <p:cNvSpPr txBox="1"/>
          <p:nvPr/>
        </p:nvSpPr>
        <p:spPr>
          <a:xfrm>
            <a:off x="531155" y="4294398"/>
            <a:ext cx="2012577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 smtClean="0">
                <a:solidFill>
                  <a:srgbClr val="0D0D0D"/>
                </a:solidFill>
                <a:latin typeface="Arial" panose="020B0604020202020204" pitchFamily="34" charset="0"/>
              </a:rPr>
              <a:t>32</a:t>
            </a:r>
            <a:endParaRPr lang="en-US" sz="24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99707" y="4294398"/>
            <a:ext cx="1596765" cy="40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D0D0D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23341" y="4294398"/>
            <a:ext cx="1569797" cy="40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D0D0D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513398"/>
            <a:ext cx="8188264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smtClean="0">
                <a:solidFill>
                  <a:srgbClr val="FFFFFF"/>
                </a:solidFill>
                <a:latin typeface="Arial" panose="020B0604020202020204" pitchFamily="34" charset="0"/>
              </a:rPr>
              <a:t>Total 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sz="2100" dirty="0" err="1">
                <a:solidFill>
                  <a:srgbClr val="FFFFFF"/>
                </a:solidFill>
                <a:latin typeface="Arial" panose="020B0604020202020204" pitchFamily="34" charset="0"/>
              </a:rPr>
              <a:t>cuestionarios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Arial" panose="020B0604020202020204" pitchFamily="34" charset="0"/>
              </a:rPr>
              <a:t>respondidos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Arial" panose="020B0604020202020204" pitchFamily="34" charset="0"/>
              </a:rPr>
              <a:t>según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Arial" panose="020B0604020202020204" pitchFamily="34" charset="0"/>
              </a:rPr>
              <a:t>tipo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 de </a:t>
            </a:r>
            <a:r>
              <a:rPr lang="en-US" sz="2100" dirty="0" err="1">
                <a:solidFill>
                  <a:srgbClr val="FFFFFF"/>
                </a:solidFill>
                <a:latin typeface="Arial" panose="020B0604020202020204" pitchFamily="34" charset="0"/>
              </a:rPr>
              <a:t>pesca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2348" y="6172200"/>
            <a:ext cx="7790790" cy="49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sz="3010" b="1" spc="27" dirty="0">
                <a:solidFill>
                  <a:srgbClr val="FFFFFF"/>
                </a:solidFill>
                <a:latin typeface="Arial" panose="020B0604020202020204" pitchFamily="34" charset="0"/>
              </a:rPr>
              <a:t>RESULTADOS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96214" y="2449401"/>
            <a:ext cx="1682458" cy="1682458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D0D0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814014" y="2449401"/>
            <a:ext cx="1682458" cy="1682458"/>
            <a:chOff x="0" y="0"/>
            <a:chExt cx="1913890" cy="1913890"/>
          </a:xfrm>
          <a:solidFill>
            <a:srgbClr val="3F8BA6">
              <a:alpha val="50196"/>
            </a:srgbClr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89500" y="2916059"/>
            <a:ext cx="2607614" cy="12158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797727" y="2449401"/>
            <a:ext cx="1682458" cy="1682458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D0D0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3751306" y="1760404"/>
            <a:ext cx="1692873" cy="538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3"/>
              </a:lnSpc>
            </a:pPr>
            <a:r>
              <a:rPr lang="en-US" sz="1552" spc="114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552" b="1" spc="114" dirty="0">
                <a:solidFill>
                  <a:srgbClr val="0D0D0D"/>
                </a:solidFill>
                <a:latin typeface="Arial" panose="020B0604020202020204" pitchFamily="34" charset="0"/>
              </a:rPr>
              <a:t>Industrial</a:t>
            </a:r>
            <a:r>
              <a:rPr lang="en-US" sz="1552" spc="114" dirty="0">
                <a:solidFill>
                  <a:srgbClr val="0D0D0D"/>
                </a:solidFill>
                <a:latin typeface="Arial" panose="020B0604020202020204" pitchFamily="34" charset="0"/>
              </a:rPr>
              <a:t> (</a:t>
            </a:r>
            <a:r>
              <a:rPr lang="en-US" sz="1552" spc="114" dirty="0" err="1">
                <a:solidFill>
                  <a:srgbClr val="0D0D0D"/>
                </a:solidFill>
                <a:latin typeface="Arial" panose="020B0604020202020204" pitchFamily="34" charset="0"/>
              </a:rPr>
              <a:t>grande</a:t>
            </a:r>
            <a:r>
              <a:rPr lang="en-US" sz="1552" spc="114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552" spc="114" dirty="0" err="1">
                <a:solidFill>
                  <a:srgbClr val="0D0D0D"/>
                </a:solidFill>
                <a:latin typeface="Arial" panose="020B0604020202020204" pitchFamily="34" charset="0"/>
              </a:rPr>
              <a:t>escala</a:t>
            </a:r>
            <a:r>
              <a:rPr lang="en-US" sz="1552" spc="114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8477" y="1766489"/>
            <a:ext cx="1857932" cy="53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73"/>
              </a:lnSpc>
            </a:pPr>
            <a:r>
              <a:rPr lang="en-US" sz="1552" spc="114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552" b="1" spc="114" dirty="0" err="1">
                <a:solidFill>
                  <a:srgbClr val="0D0D0D"/>
                </a:solidFill>
                <a:latin typeface="Arial" panose="020B0604020202020204" pitchFamily="34" charset="0"/>
              </a:rPr>
              <a:t>Artesanal</a:t>
            </a:r>
            <a:r>
              <a:rPr lang="en-US" sz="1552" spc="114" dirty="0">
                <a:solidFill>
                  <a:srgbClr val="0D0D0D"/>
                </a:solidFill>
                <a:latin typeface="Arial" panose="020B0604020202020204" pitchFamily="34" charset="0"/>
              </a:rPr>
              <a:t> (</a:t>
            </a:r>
            <a:r>
              <a:rPr lang="en-US" sz="1552" spc="114" dirty="0" err="1">
                <a:solidFill>
                  <a:srgbClr val="0D0D0D"/>
                </a:solidFill>
                <a:latin typeface="Arial" panose="020B0604020202020204" pitchFamily="34" charset="0"/>
              </a:rPr>
              <a:t>Pequeña</a:t>
            </a:r>
            <a:r>
              <a:rPr lang="en-US" sz="1552" spc="114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552" spc="114" dirty="0" err="1">
                <a:solidFill>
                  <a:srgbClr val="0D0D0D"/>
                </a:solidFill>
                <a:latin typeface="Arial" panose="020B0604020202020204" pitchFamily="34" charset="0"/>
              </a:rPr>
              <a:t>escala</a:t>
            </a:r>
            <a:r>
              <a:rPr lang="en-US" sz="1552" spc="114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97727" y="2035986"/>
            <a:ext cx="1692873" cy="26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3"/>
              </a:lnSpc>
            </a:pPr>
            <a:r>
              <a:rPr lang="en-US" sz="1552" b="1" spc="114" dirty="0" err="1">
                <a:solidFill>
                  <a:srgbClr val="0D0D0D"/>
                </a:solidFill>
                <a:latin typeface="Arial" panose="020B0604020202020204" pitchFamily="34" charset="0"/>
              </a:rPr>
              <a:t>Deportiva</a:t>
            </a:r>
            <a:endParaRPr lang="en-US" sz="1552" b="1" spc="114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7">
            <a:extLst>
              <a:ext uri="{FF2B5EF4-FFF2-40B4-BE49-F238E27FC236}">
                <a16:creationId xmlns="" xmlns:a16="http://schemas.microsoft.com/office/drawing/2014/main" id="{CB9BDC54-BC2A-D84C-A61A-1F7843CD9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97142" y="2722589"/>
            <a:ext cx="1425358" cy="1170575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="" xmlns:a16="http://schemas.microsoft.com/office/drawing/2014/main" id="{ECD148A1-2C81-C945-BD02-81F3D7D99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081016" y="2727755"/>
            <a:ext cx="1115879" cy="116540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238489" y="5579123"/>
            <a:ext cx="29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spc="114" dirty="0">
                <a:solidFill>
                  <a:srgbClr val="0D0D0D"/>
                </a:solidFill>
                <a:latin typeface="Arial" panose="020B0604020202020204" pitchFamily="34" charset="0"/>
              </a:rPr>
              <a:t>Total = 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>
            <a:extLst>
              <a:ext uri="{FF2B5EF4-FFF2-40B4-BE49-F238E27FC236}">
                <a16:creationId xmlns="" xmlns:a16="http://schemas.microsoft.com/office/drawing/2014/main" id="{7ADAA557-A091-4C33-95AF-3457F3B95C40}"/>
              </a:ext>
            </a:extLst>
          </p:cNvPr>
          <p:cNvSpPr/>
          <p:nvPr/>
        </p:nvSpPr>
        <p:spPr>
          <a:xfrm>
            <a:off x="0" y="456390"/>
            <a:ext cx="9169400" cy="458820"/>
          </a:xfrm>
          <a:prstGeom prst="rect">
            <a:avLst/>
          </a:prstGeom>
          <a:solidFill>
            <a:srgbClr val="3F8BA6"/>
          </a:solidFill>
        </p:spPr>
      </p:sp>
      <p:sp>
        <p:nvSpPr>
          <p:cNvPr id="3" name="AutoShape 3"/>
          <p:cNvSpPr/>
          <p:nvPr/>
        </p:nvSpPr>
        <p:spPr>
          <a:xfrm>
            <a:off x="-1" y="6172200"/>
            <a:ext cx="9169401" cy="494543"/>
          </a:xfrm>
          <a:prstGeom prst="rect">
            <a:avLst/>
          </a:prstGeom>
          <a:solidFill>
            <a:srgbClr val="78ADC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4315" t="912" r="22032" b="3994"/>
          <a:stretch>
            <a:fillRect/>
          </a:stretch>
        </p:blipFill>
        <p:spPr>
          <a:xfrm>
            <a:off x="5044983" y="1607931"/>
            <a:ext cx="3914496" cy="30216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3322" y="3118745"/>
            <a:ext cx="1181041" cy="7307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0017" y="3953380"/>
            <a:ext cx="1827650" cy="71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1"/>
              </a:lnSpc>
            </a:pPr>
            <a:r>
              <a:rPr lang="en-US" sz="2465" dirty="0">
                <a:solidFill>
                  <a:srgbClr val="0D0D0D"/>
                </a:solidFill>
                <a:latin typeface="Arial" panose="020B0604020202020204" pitchFamily="34" charset="0"/>
              </a:rPr>
              <a:t>25 </a:t>
            </a:r>
          </a:p>
          <a:p>
            <a:pPr algn="ctr">
              <a:lnSpc>
                <a:spcPts val="2301"/>
              </a:lnSpc>
            </a:pPr>
            <a:r>
              <a:rPr lang="en-US" sz="1643" dirty="0">
                <a:solidFill>
                  <a:srgbClr val="0D0D0D"/>
                </a:solidFill>
                <a:latin typeface="Arial" panose="020B0604020202020204" pitchFamily="34" charset="0"/>
              </a:rPr>
              <a:t>(</a:t>
            </a:r>
            <a:r>
              <a:rPr lang="en-US" sz="1643" dirty="0" err="1">
                <a:solidFill>
                  <a:srgbClr val="0D0D0D"/>
                </a:solidFill>
                <a:latin typeface="Arial" panose="020B0604020202020204" pitchFamily="34" charset="0"/>
              </a:rPr>
              <a:t>artesanales</a:t>
            </a:r>
            <a:r>
              <a:rPr lang="en-US" sz="1643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7432" y="514350"/>
            <a:ext cx="6674197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 smtClean="0">
                <a:solidFill>
                  <a:srgbClr val="FFFFFF"/>
                </a:solidFill>
                <a:latin typeface="Arial" panose="020B0604020202020204" pitchFamily="34" charset="0"/>
              </a:rPr>
              <a:t>Total 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de </a:t>
            </a:r>
            <a:r>
              <a:rPr lang="en-US" sz="2100" dirty="0" err="1">
                <a:solidFill>
                  <a:srgbClr val="FFFFFF"/>
                </a:solidFill>
                <a:latin typeface="Arial" panose="020B0604020202020204" pitchFamily="34" charset="0"/>
              </a:rPr>
              <a:t>cuestionarios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Arial" panose="020B0604020202020204" pitchFamily="34" charset="0"/>
              </a:rPr>
              <a:t>respondidos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por</a:t>
            </a:r>
            <a:r>
              <a:rPr lang="en-US" sz="2100" dirty="0" smtClean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Arial" panose="020B0604020202020204" pitchFamily="34" charset="0"/>
              </a:rPr>
              <a:t>país</a:t>
            </a:r>
            <a:r>
              <a:rPr lang="en-US" sz="2100" dirty="0">
                <a:solidFill>
                  <a:srgbClr val="FFFFFF"/>
                </a:solidFill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01862" y="3120220"/>
            <a:ext cx="1313607" cy="80458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44840" y="3953380"/>
            <a:ext cx="1827650" cy="71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1"/>
              </a:lnSpc>
            </a:pPr>
            <a:r>
              <a:rPr lang="en-US" sz="2465" dirty="0">
                <a:solidFill>
                  <a:srgbClr val="0D0D0D"/>
                </a:solidFill>
                <a:latin typeface="Arial" panose="020B0604020202020204" pitchFamily="34" charset="0"/>
              </a:rPr>
              <a:t>2 </a:t>
            </a:r>
          </a:p>
          <a:p>
            <a:pPr algn="ctr">
              <a:lnSpc>
                <a:spcPts val="2301"/>
              </a:lnSpc>
            </a:pPr>
            <a:r>
              <a:rPr lang="en-US" sz="1643" dirty="0">
                <a:solidFill>
                  <a:srgbClr val="0D0D0D"/>
                </a:solidFill>
                <a:latin typeface="Arial" panose="020B0604020202020204" pitchFamily="34" charset="0"/>
              </a:rPr>
              <a:t>(</a:t>
            </a:r>
            <a:r>
              <a:rPr lang="en-US" sz="1643" dirty="0" err="1">
                <a:solidFill>
                  <a:srgbClr val="0D0D0D"/>
                </a:solidFill>
                <a:latin typeface="Arial" panose="020B0604020202020204" pitchFamily="34" charset="0"/>
              </a:rPr>
              <a:t>artesanales</a:t>
            </a:r>
            <a:r>
              <a:rPr lang="en-US" sz="1643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68107" y="3118745"/>
            <a:ext cx="1183207" cy="80606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868107" y="3962905"/>
            <a:ext cx="1149232" cy="70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D0D0D"/>
                </a:solidFill>
                <a:latin typeface="Arial" panose="020B0604020202020204" pitchFamily="34" charset="0"/>
              </a:rPr>
              <a:t>31 </a:t>
            </a:r>
          </a:p>
          <a:p>
            <a:pPr algn="ctr">
              <a:lnSpc>
                <a:spcPts val="2295"/>
              </a:lnSpc>
            </a:pPr>
            <a:r>
              <a:rPr lang="en-US" sz="1639" dirty="0">
                <a:solidFill>
                  <a:srgbClr val="0D0D0D"/>
                </a:solidFill>
                <a:latin typeface="Arial" panose="020B0604020202020204" pitchFamily="34" charset="0"/>
              </a:rPr>
              <a:t>(mix)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2348" y="6172200"/>
            <a:ext cx="7790790" cy="49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sz="3010" b="1" spc="27" dirty="0">
                <a:solidFill>
                  <a:srgbClr val="FFFFFF"/>
                </a:solidFill>
                <a:latin typeface="Arial" panose="020B0604020202020204" pitchFamily="34" charset="0"/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1773" t="1612" r="11805" b="16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886305"/>
            <a:ext cx="9176400" cy="494543"/>
          </a:xfrm>
          <a:prstGeom prst="rect">
            <a:avLst/>
          </a:prstGeom>
          <a:solidFill>
            <a:srgbClr val="78ADC2"/>
          </a:solidFill>
        </p:spPr>
      </p:sp>
      <p:sp>
        <p:nvSpPr>
          <p:cNvPr id="3" name="TextBox 3"/>
          <p:cNvSpPr txBox="1"/>
          <p:nvPr/>
        </p:nvSpPr>
        <p:spPr>
          <a:xfrm>
            <a:off x="0" y="2525285"/>
            <a:ext cx="9176400" cy="368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4"/>
              </a:lnSpc>
            </a:pPr>
            <a:r>
              <a:rPr lang="en-US" sz="2400" spc="-72" dirty="0">
                <a:solidFill>
                  <a:srgbClr val="FFFFFF"/>
                </a:solidFill>
                <a:latin typeface="Arial" panose="020B0604020202020204" pitchFamily="34" charset="0"/>
              </a:rPr>
              <a:t>PREGUNTAS DE OPCIÓN MÚLTIPLE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885950"/>
            <a:ext cx="9176400" cy="49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4"/>
              </a:lnSpc>
            </a:pPr>
            <a:r>
              <a:rPr lang="en-US" sz="3010" b="1" spc="27" dirty="0">
                <a:solidFill>
                  <a:srgbClr val="FFFFFF"/>
                </a:solidFill>
                <a:latin typeface="Arial" panose="020B0604020202020204" pitchFamily="34" charset="0"/>
              </a:rPr>
              <a:t>RESULTADOS PARCIALES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9353" y="6554006"/>
            <a:ext cx="1842304" cy="198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Foto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: David </a:t>
            </a:r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</a:rPr>
              <a:t>Dau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3042" y="1698120"/>
            <a:ext cx="5098753" cy="1599302"/>
            <a:chOff x="0" y="-38100"/>
            <a:chExt cx="6798338" cy="2132402"/>
          </a:xfrm>
        </p:grpSpPr>
        <p:sp>
          <p:nvSpPr>
            <p:cNvPr id="3" name="TextBox 3"/>
            <p:cNvSpPr txBox="1"/>
            <p:nvPr/>
          </p:nvSpPr>
          <p:spPr>
            <a:xfrm>
              <a:off x="0" y="-38100"/>
              <a:ext cx="6798338" cy="43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75"/>
                </a:lnSpc>
              </a:pPr>
              <a:r>
                <a:rPr lang="en-US" sz="1982" dirty="0" err="1">
                  <a:solidFill>
                    <a:srgbClr val="000000"/>
                  </a:solidFill>
                  <a:latin typeface="Montserrat"/>
                </a:rPr>
                <a:t>Ahora</a:t>
              </a:r>
              <a:r>
                <a:rPr lang="en-US" sz="1982" dirty="0">
                  <a:solidFill>
                    <a:srgbClr val="000000"/>
                  </a:solidFill>
                  <a:latin typeface="Montserrat"/>
                </a:rPr>
                <a:t> son </a:t>
              </a:r>
              <a:r>
                <a:rPr lang="en-US" sz="1982" dirty="0" err="1">
                  <a:solidFill>
                    <a:srgbClr val="000000"/>
                  </a:solidFill>
                  <a:latin typeface="Montserrat"/>
                </a:rPr>
                <a:t>menos</a:t>
              </a:r>
              <a:r>
                <a:rPr lang="en-US" sz="1982" dirty="0">
                  <a:solidFill>
                    <a:srgbClr val="000000"/>
                  </a:solidFill>
                  <a:latin typeface="Montserrat"/>
                </a:rPr>
                <a:t> </a:t>
              </a:r>
              <a:r>
                <a:rPr lang="en-US" sz="1982" dirty="0" err="1">
                  <a:solidFill>
                    <a:srgbClr val="000000"/>
                  </a:solidFill>
                  <a:latin typeface="Montserrat"/>
                </a:rPr>
                <a:t>comunes</a:t>
              </a:r>
              <a:r>
                <a:rPr lang="en-US" sz="1982" dirty="0">
                  <a:solidFill>
                    <a:srgbClr val="000000"/>
                  </a:solidFill>
                  <a:latin typeface="Montserrat"/>
                </a:rPr>
                <a:t> que antes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09228" y="911681"/>
              <a:ext cx="1699393" cy="736647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774902" y="1600703"/>
              <a:ext cx="1351289" cy="493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2"/>
                </a:lnSpc>
                <a:spcBef>
                  <a:spcPct val="0"/>
                </a:spcBef>
              </a:pPr>
              <a:r>
                <a:rPr lang="en-US" sz="2230" dirty="0" err="1">
                  <a:solidFill>
                    <a:srgbClr val="000000"/>
                  </a:solidFill>
                  <a:latin typeface="Neurial Grotesk"/>
                </a:rPr>
                <a:t>Ahora</a:t>
              </a:r>
              <a:endParaRPr lang="en-US" sz="2230" dirty="0">
                <a:solidFill>
                  <a:srgbClr val="000000"/>
                </a:solidFill>
                <a:latin typeface="Neurial Grotesk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998256" y="1600703"/>
              <a:ext cx="1351289" cy="493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2"/>
                </a:lnSpc>
                <a:spcBef>
                  <a:spcPct val="0"/>
                </a:spcBef>
              </a:pPr>
              <a:r>
                <a:rPr lang="en-US" sz="2230">
                  <a:solidFill>
                    <a:srgbClr val="737373"/>
                  </a:solidFill>
                  <a:latin typeface="Neurial Grotesk"/>
                </a:rPr>
                <a:t>Antes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/>
            <a:stretch>
              <a:fillRect/>
            </a:stretch>
          </p:blipFill>
          <p:spPr>
            <a:xfrm>
              <a:off x="4302150" y="713514"/>
              <a:ext cx="1078276" cy="46740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/>
            <a:stretch>
              <a:fillRect/>
            </a:stretch>
          </p:blipFill>
          <p:spPr>
            <a:xfrm>
              <a:off x="4617003" y="947217"/>
              <a:ext cx="1078276" cy="46740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/>
            <a:stretch>
              <a:fillRect/>
            </a:stretch>
          </p:blipFill>
          <p:spPr>
            <a:xfrm>
              <a:off x="4036538" y="1180921"/>
              <a:ext cx="1078276" cy="46740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/>
            <a:stretch>
              <a:fillRect/>
            </a:stretch>
          </p:blipFill>
          <p:spPr>
            <a:xfrm>
              <a:off x="3717409" y="947217"/>
              <a:ext cx="1078276" cy="46740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/>
            <a:stretch>
              <a:fillRect/>
            </a:stretch>
          </p:blipFill>
          <p:spPr>
            <a:xfrm>
              <a:off x="3652523" y="576797"/>
              <a:ext cx="1078276" cy="467407"/>
            </a:xfrm>
            <a:prstGeom prst="rect">
              <a:avLst/>
            </a:prstGeom>
          </p:spPr>
        </p:pic>
      </p:grpSp>
      <p:sp>
        <p:nvSpPr>
          <p:cNvPr id="13" name="Freeform 13"/>
          <p:cNvSpPr/>
          <p:nvPr/>
        </p:nvSpPr>
        <p:spPr>
          <a:xfrm>
            <a:off x="1894519" y="4315119"/>
            <a:ext cx="2159925" cy="421013"/>
          </a:xfrm>
          <a:custGeom>
            <a:avLst/>
            <a:gdLst/>
            <a:ahLst/>
            <a:cxnLst/>
            <a:rect l="l" t="t" r="r" b="b"/>
            <a:pathLst>
              <a:path w="1193717" h="232680">
                <a:moveTo>
                  <a:pt x="0" y="0"/>
                </a:moveTo>
                <a:lnTo>
                  <a:pt x="1193717" y="0"/>
                </a:lnTo>
                <a:lnTo>
                  <a:pt x="1193717" y="232680"/>
                </a:lnTo>
                <a:lnTo>
                  <a:pt x="0" y="232680"/>
                </a:lnTo>
                <a:close/>
              </a:path>
            </a:pathLst>
          </a:custGeom>
          <a:solidFill>
            <a:srgbClr val="34A23F">
              <a:alpha val="30980"/>
            </a:srgbClr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4519" y="4315119"/>
            <a:ext cx="680425" cy="421013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1894519" y="5413334"/>
            <a:ext cx="2159925" cy="416761"/>
          </a:xfrm>
          <a:custGeom>
            <a:avLst/>
            <a:gdLst/>
            <a:ahLst/>
            <a:cxnLst/>
            <a:rect l="l" t="t" r="r" b="b"/>
            <a:pathLst>
              <a:path w="1193717" h="230329">
                <a:moveTo>
                  <a:pt x="0" y="0"/>
                </a:moveTo>
                <a:lnTo>
                  <a:pt x="1193717" y="0"/>
                </a:lnTo>
                <a:lnTo>
                  <a:pt x="1193717" y="230329"/>
                </a:lnTo>
                <a:lnTo>
                  <a:pt x="0" y="230329"/>
                </a:lnTo>
                <a:close/>
              </a:path>
            </a:pathLst>
          </a:custGeom>
          <a:solidFill>
            <a:srgbClr val="64B5F6">
              <a:alpha val="30980"/>
            </a:srgbClr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4519" y="5413334"/>
            <a:ext cx="611759" cy="416761"/>
          </a:xfrm>
          <a:prstGeom prst="rect">
            <a:avLst/>
          </a:prstGeom>
        </p:spPr>
      </p:pic>
      <p:sp>
        <p:nvSpPr>
          <p:cNvPr id="19" name="Freeform 19"/>
          <p:cNvSpPr/>
          <p:nvPr/>
        </p:nvSpPr>
        <p:spPr>
          <a:xfrm>
            <a:off x="1894519" y="3587206"/>
            <a:ext cx="2159925" cy="416761"/>
          </a:xfrm>
          <a:custGeom>
            <a:avLst/>
            <a:gdLst/>
            <a:ahLst/>
            <a:cxnLst/>
            <a:rect l="l" t="t" r="r" b="b"/>
            <a:pathLst>
              <a:path w="1193717" h="230329">
                <a:moveTo>
                  <a:pt x="0" y="0"/>
                </a:moveTo>
                <a:lnTo>
                  <a:pt x="1193717" y="0"/>
                </a:lnTo>
                <a:lnTo>
                  <a:pt x="1193717" y="230329"/>
                </a:lnTo>
                <a:lnTo>
                  <a:pt x="0" y="230329"/>
                </a:lnTo>
                <a:close/>
              </a:path>
            </a:pathLst>
          </a:custGeom>
          <a:solidFill>
            <a:srgbClr val="0038A8">
              <a:alpha val="30980"/>
            </a:srgbClr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94519" y="3587206"/>
            <a:ext cx="680425" cy="416761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1" y="0"/>
            <a:ext cx="9169400" cy="1061266"/>
          </a:xfrm>
          <a:prstGeom prst="rect">
            <a:avLst/>
          </a:prstGeom>
          <a:solidFill>
            <a:srgbClr val="3F8BA6"/>
          </a:solidFill>
        </p:spPr>
      </p:sp>
      <p:sp>
        <p:nvSpPr>
          <p:cNvPr id="22" name="TextBox 22"/>
          <p:cNvSpPr txBox="1"/>
          <p:nvPr/>
        </p:nvSpPr>
        <p:spPr>
          <a:xfrm>
            <a:off x="819173" y="128678"/>
            <a:ext cx="7538055" cy="71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¿Ha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notado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algún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tiburón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taurus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01763" y="3617765"/>
            <a:ext cx="1334301" cy="317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D0D0D"/>
                </a:solidFill>
                <a:latin typeface="Montserrat Light Bold"/>
              </a:rPr>
              <a:t>100%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01763" y="4364728"/>
            <a:ext cx="1334301" cy="317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D0D0D"/>
                </a:solidFill>
                <a:latin typeface="Montserrat Light Bold"/>
              </a:rPr>
              <a:t>92%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01763" y="5472467"/>
            <a:ext cx="1334301" cy="28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D0D0D"/>
                </a:solidFill>
                <a:latin typeface="Montserrat Light Bold"/>
              </a:rPr>
              <a:t>64%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893042" y="4736133"/>
            <a:ext cx="3518353" cy="339583"/>
            <a:chOff x="0" y="0"/>
            <a:chExt cx="2194545" cy="21181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94545" cy="211812"/>
            </a:xfrm>
            <a:custGeom>
              <a:avLst/>
              <a:gdLst/>
              <a:ahLst/>
              <a:cxnLst/>
              <a:rect l="l" t="t" r="r" b="b"/>
              <a:pathLst>
                <a:path w="2194545" h="211812">
                  <a:moveTo>
                    <a:pt x="0" y="0"/>
                  </a:moveTo>
                  <a:lnTo>
                    <a:pt x="2194545" y="0"/>
                  </a:lnTo>
                  <a:lnTo>
                    <a:pt x="2194545" y="211812"/>
                  </a:lnTo>
                  <a:lnTo>
                    <a:pt x="0" y="211812"/>
                  </a:lnTo>
                  <a:close/>
                </a:path>
              </a:pathLst>
            </a:custGeom>
            <a:solidFill>
              <a:srgbClr val="34A23F">
                <a:alpha val="30980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894519" y="5830094"/>
            <a:ext cx="3449687" cy="339583"/>
            <a:chOff x="0" y="0"/>
            <a:chExt cx="2151714" cy="21181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151714" cy="211812"/>
            </a:xfrm>
            <a:custGeom>
              <a:avLst/>
              <a:gdLst/>
              <a:ahLst/>
              <a:cxnLst/>
              <a:rect l="l" t="t" r="r" b="b"/>
              <a:pathLst>
                <a:path w="2151714" h="211812">
                  <a:moveTo>
                    <a:pt x="0" y="0"/>
                  </a:moveTo>
                  <a:lnTo>
                    <a:pt x="2151714" y="0"/>
                  </a:lnTo>
                  <a:lnTo>
                    <a:pt x="2151714" y="211812"/>
                  </a:lnTo>
                  <a:lnTo>
                    <a:pt x="0" y="211812"/>
                  </a:lnTo>
                  <a:close/>
                </a:path>
              </a:pathLst>
            </a:custGeom>
            <a:solidFill>
              <a:srgbClr val="64B5F6">
                <a:alpha val="30980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894519" y="6172995"/>
            <a:ext cx="6045050" cy="358587"/>
            <a:chOff x="0" y="0"/>
            <a:chExt cx="2977536" cy="17662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977536" cy="176625"/>
            </a:xfrm>
            <a:custGeom>
              <a:avLst/>
              <a:gdLst/>
              <a:ahLst/>
              <a:cxnLst/>
              <a:rect l="l" t="t" r="r" b="b"/>
              <a:pathLst>
                <a:path w="2977536" h="176625">
                  <a:moveTo>
                    <a:pt x="0" y="0"/>
                  </a:moveTo>
                  <a:lnTo>
                    <a:pt x="2977536" y="0"/>
                  </a:lnTo>
                  <a:lnTo>
                    <a:pt x="2977536" y="176625"/>
                  </a:lnTo>
                  <a:lnTo>
                    <a:pt x="0" y="176625"/>
                  </a:lnTo>
                  <a:close/>
                </a:path>
              </a:pathLst>
            </a:custGeom>
            <a:solidFill>
              <a:srgbClr val="64B5F6">
                <a:alpha val="30980"/>
              </a:srgbClr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4302665" y="4728102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D0D0D"/>
                </a:solidFill>
                <a:latin typeface="Arial" panose="020B0604020202020204" pitchFamily="34" charset="0"/>
              </a:rPr>
              <a:t>8%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34887" y="5812539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D0D0D"/>
                </a:solidFill>
                <a:latin typeface="Arial" panose="020B0604020202020204" pitchFamily="34" charset="0"/>
              </a:rPr>
              <a:t>21%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352821" y="6169804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D0D0D"/>
                </a:solidFill>
                <a:latin typeface="Arial" panose="020B0604020202020204" pitchFamily="34" charset="0"/>
              </a:rPr>
              <a:t>14%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772277" y="4739818"/>
            <a:ext cx="1334301" cy="25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Igual</a:t>
            </a:r>
            <a:endParaRPr lang="en-US" sz="1599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787969" y="5853525"/>
            <a:ext cx="1334301" cy="25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Igual</a:t>
            </a:r>
            <a:endParaRPr lang="en-US" sz="1599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571370" y="6181520"/>
            <a:ext cx="1334301" cy="25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0D0D0D"/>
                </a:solidFill>
                <a:latin typeface="Arial" panose="020B0604020202020204" pitchFamily="34" charset="0"/>
              </a:rPr>
              <a:t>Más </a:t>
            </a:r>
            <a:r>
              <a:rPr lang="en-US" sz="1599" dirty="0" err="1">
                <a:solidFill>
                  <a:srgbClr val="0D0D0D"/>
                </a:solidFill>
                <a:latin typeface="Arial" panose="020B0604020202020204" pitchFamily="34" charset="0"/>
              </a:rPr>
              <a:t>ahora</a:t>
            </a:r>
            <a:endParaRPr lang="en-US" sz="1599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882184" y="1228372"/>
            <a:ext cx="2550116" cy="317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 dirty="0" err="1">
                <a:solidFill>
                  <a:srgbClr val="0D0D0D"/>
                </a:solidFill>
                <a:latin typeface="Montserrat Light Bold"/>
              </a:rPr>
              <a:t>Mayoría</a:t>
            </a:r>
            <a:r>
              <a:rPr lang="en-US" sz="1800" dirty="0">
                <a:solidFill>
                  <a:srgbClr val="0D0D0D"/>
                </a:solidFill>
                <a:latin typeface="Montserrat Light Bold"/>
              </a:rPr>
              <a:t> </a:t>
            </a:r>
            <a:r>
              <a:rPr lang="en-US" sz="1800" dirty="0" err="1">
                <a:solidFill>
                  <a:srgbClr val="0D0D0D"/>
                </a:solidFill>
                <a:latin typeface="Montserrat Light Bold"/>
              </a:rPr>
              <a:t>piensa</a:t>
            </a:r>
            <a:r>
              <a:rPr lang="en-US" sz="1800" dirty="0">
                <a:solidFill>
                  <a:srgbClr val="0D0D0D"/>
                </a:solidFill>
                <a:latin typeface="Montserrat Light Bold"/>
              </a:rPr>
              <a:t> que: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894519" y="4166438"/>
            <a:ext cx="1461844" cy="13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"/>
              </a:lnSpc>
            </a:pPr>
            <a:r>
              <a:rPr lang="en-US" sz="900" spc="-32" dirty="0">
                <a:solidFill>
                  <a:srgbClr val="0D0D0D"/>
                </a:solidFill>
                <a:latin typeface="Arial" panose="020B0604020202020204" pitchFamily="34" charset="0"/>
              </a:rPr>
              <a:t>n= 25 (</a:t>
            </a:r>
            <a:r>
              <a:rPr lang="en-US" sz="900" spc="-32" dirty="0" err="1">
                <a:solidFill>
                  <a:srgbClr val="0D0D0D"/>
                </a:solidFill>
                <a:latin typeface="Arial" panose="020B0604020202020204" pitchFamily="34" charset="0"/>
              </a:rPr>
              <a:t>artesanales</a:t>
            </a:r>
            <a:r>
              <a:rPr lang="en-US" sz="900" spc="-32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894519" y="3409950"/>
            <a:ext cx="1461844" cy="13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"/>
              </a:lnSpc>
            </a:pPr>
            <a:r>
              <a:rPr lang="en-US" sz="900" spc="-32" dirty="0">
                <a:solidFill>
                  <a:srgbClr val="0D0D0D"/>
                </a:solidFill>
                <a:latin typeface="Arial" panose="020B0604020202020204" pitchFamily="34" charset="0"/>
              </a:rPr>
              <a:t>n= 2 (</a:t>
            </a:r>
            <a:r>
              <a:rPr lang="en-US" sz="900" spc="-32" dirty="0" err="1">
                <a:solidFill>
                  <a:srgbClr val="0D0D0D"/>
                </a:solidFill>
                <a:latin typeface="Arial" panose="020B0604020202020204" pitchFamily="34" charset="0"/>
              </a:rPr>
              <a:t>artesanales</a:t>
            </a:r>
            <a:r>
              <a:rPr lang="en-US" sz="900" spc="-32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894519" y="5264652"/>
            <a:ext cx="1461844" cy="13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"/>
              </a:lnSpc>
            </a:pPr>
            <a:r>
              <a:rPr lang="en-US" sz="900" spc="-32" dirty="0">
                <a:solidFill>
                  <a:srgbClr val="0D0D0D"/>
                </a:solidFill>
                <a:latin typeface="Arial" panose="020B0604020202020204" pitchFamily="34" charset="0"/>
              </a:rPr>
              <a:t>n= 28 (mix)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2024" y="4638192"/>
            <a:ext cx="8612352" cy="416761"/>
            <a:chOff x="0" y="0"/>
            <a:chExt cx="11483136" cy="555681"/>
          </a:xfrm>
        </p:grpSpPr>
        <p:grpSp>
          <p:nvGrpSpPr>
            <p:cNvPr id="3" name="Group 3"/>
            <p:cNvGrpSpPr/>
            <p:nvPr/>
          </p:nvGrpSpPr>
          <p:grpSpPr>
            <a:xfrm>
              <a:off x="907234" y="0"/>
              <a:ext cx="10575902" cy="555681"/>
              <a:chOff x="0" y="0"/>
              <a:chExt cx="4024718" cy="211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24718" cy="211467"/>
              </a:xfrm>
              <a:custGeom>
                <a:avLst/>
                <a:gdLst/>
                <a:ahLst/>
                <a:cxnLst/>
                <a:rect l="l" t="t" r="r" b="b"/>
                <a:pathLst>
                  <a:path w="4024718" h="211467">
                    <a:moveTo>
                      <a:pt x="0" y="0"/>
                    </a:moveTo>
                    <a:lnTo>
                      <a:pt x="4024718" y="0"/>
                    </a:lnTo>
                    <a:lnTo>
                      <a:pt x="4024718" y="211467"/>
                    </a:lnTo>
                    <a:lnTo>
                      <a:pt x="0" y="211467"/>
                    </a:lnTo>
                    <a:close/>
                  </a:path>
                </a:pathLst>
              </a:custGeom>
              <a:solidFill>
                <a:srgbClr val="0038A8">
                  <a:alpha val="30980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907234" cy="555681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1" y="0"/>
            <a:ext cx="9169400" cy="1061266"/>
          </a:xfrm>
          <a:prstGeom prst="rect">
            <a:avLst/>
          </a:prstGeom>
          <a:solidFill>
            <a:srgbClr val="3F8BA6"/>
          </a:solidFill>
        </p:spPr>
      </p:sp>
      <p:sp>
        <p:nvSpPr>
          <p:cNvPr id="7" name="TextBox 7"/>
          <p:cNvSpPr txBox="1"/>
          <p:nvPr/>
        </p:nvSpPr>
        <p:spPr>
          <a:xfrm>
            <a:off x="685800" y="84863"/>
            <a:ext cx="7804800" cy="853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tiburón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taurus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18303" y="4687800"/>
            <a:ext cx="1334301" cy="317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D0D0D"/>
                </a:solidFill>
                <a:latin typeface="Montserrat Light Bold"/>
              </a:rPr>
              <a:t>100%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82024" y="5361737"/>
            <a:ext cx="8612352" cy="421013"/>
            <a:chOff x="0" y="0"/>
            <a:chExt cx="11483136" cy="56135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0"/>
              <a:ext cx="907234" cy="561351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907234" y="0"/>
              <a:ext cx="10575902" cy="555681"/>
              <a:chOff x="0" y="0"/>
              <a:chExt cx="4024718" cy="21146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024718" cy="211467"/>
              </a:xfrm>
              <a:custGeom>
                <a:avLst/>
                <a:gdLst/>
                <a:ahLst/>
                <a:cxnLst/>
                <a:rect l="l" t="t" r="r" b="b"/>
                <a:pathLst>
                  <a:path w="4024718" h="211467">
                    <a:moveTo>
                      <a:pt x="0" y="0"/>
                    </a:moveTo>
                    <a:lnTo>
                      <a:pt x="4024718" y="0"/>
                    </a:lnTo>
                    <a:lnTo>
                      <a:pt x="4024718" y="211467"/>
                    </a:lnTo>
                    <a:lnTo>
                      <a:pt x="0" y="211467"/>
                    </a:lnTo>
                    <a:close/>
                  </a:path>
                </a:pathLst>
              </a:custGeom>
              <a:solidFill>
                <a:srgbClr val="34A23F">
                  <a:alpha val="30980"/>
                </a:srgbClr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282024" y="6061092"/>
            <a:ext cx="8612352" cy="463540"/>
            <a:chOff x="0" y="0"/>
            <a:chExt cx="11483136" cy="618053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907234" cy="618053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907234" y="0"/>
              <a:ext cx="10575902" cy="618053"/>
              <a:chOff x="0" y="0"/>
              <a:chExt cx="4024718" cy="23520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024718" cy="235203"/>
              </a:xfrm>
              <a:custGeom>
                <a:avLst/>
                <a:gdLst/>
                <a:ahLst/>
                <a:cxnLst/>
                <a:rect l="l" t="t" r="r" b="b"/>
                <a:pathLst>
                  <a:path w="4024718" h="235203">
                    <a:moveTo>
                      <a:pt x="0" y="0"/>
                    </a:moveTo>
                    <a:lnTo>
                      <a:pt x="4024718" y="0"/>
                    </a:lnTo>
                    <a:lnTo>
                      <a:pt x="4024718" y="235203"/>
                    </a:lnTo>
                    <a:lnTo>
                      <a:pt x="0" y="235203"/>
                    </a:lnTo>
                    <a:close/>
                  </a:path>
                </a:pathLst>
              </a:custGeom>
              <a:solidFill>
                <a:srgbClr val="64B5F6">
                  <a:alpha val="30980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3686607" y="1305601"/>
            <a:ext cx="2135778" cy="317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D0D0D"/>
                </a:solidFill>
                <a:latin typeface="Montserrat Light Bold"/>
              </a:rPr>
              <a:t>Mayoría pesca: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17220" y="1996731"/>
            <a:ext cx="1310931" cy="1845780"/>
            <a:chOff x="0" y="0"/>
            <a:chExt cx="1747908" cy="2461040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051127" cy="232176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>
              <a:alphaModFix amt="74000"/>
            </a:blip>
            <a:srcRect/>
            <a:stretch>
              <a:fillRect/>
            </a:stretch>
          </p:blipFill>
          <p:spPr>
            <a:xfrm rot="-5400000">
              <a:off x="350908" y="1064040"/>
              <a:ext cx="1949109" cy="844893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4056388" y="1966320"/>
            <a:ext cx="1396216" cy="1876192"/>
            <a:chOff x="0" y="0"/>
            <a:chExt cx="1861621" cy="2501589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040109" cy="229742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>
              <a:alphaModFix amt="74000"/>
            </a:blip>
            <a:srcRect/>
            <a:stretch>
              <a:fillRect/>
            </a:stretch>
          </p:blipFill>
          <p:spPr>
            <a:xfrm rot="-5400000">
              <a:off x="68636" y="708605"/>
              <a:ext cx="2501589" cy="1084380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6923103" y="1343701"/>
            <a:ext cx="1676688" cy="2580301"/>
            <a:chOff x="0" y="0"/>
            <a:chExt cx="2235584" cy="3440401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899802"/>
              <a:ext cx="1034415" cy="228485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6">
              <a:alphaModFix amt="74000"/>
            </a:blip>
            <a:srcRect/>
            <a:stretch>
              <a:fillRect/>
            </a:stretch>
          </p:blipFill>
          <p:spPr>
            <a:xfrm rot="-5400000">
              <a:off x="-230283" y="974534"/>
              <a:ext cx="3440401" cy="1491333"/>
            </a:xfrm>
            <a:prstGeom prst="rect">
              <a:avLst/>
            </a:prstGeom>
          </p:spPr>
        </p:pic>
      </p:grpSp>
      <p:sp>
        <p:nvSpPr>
          <p:cNvPr id="30" name="TextBox 30"/>
          <p:cNvSpPr txBox="1"/>
          <p:nvPr/>
        </p:nvSpPr>
        <p:spPr>
          <a:xfrm>
            <a:off x="4142803" y="5413472"/>
            <a:ext cx="1334301" cy="317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D0D0D"/>
                </a:solidFill>
                <a:latin typeface="Montserrat Light Bold"/>
              </a:rPr>
              <a:t>50%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57710" y="5413472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D0D0D"/>
                </a:solidFill>
                <a:latin typeface="Arial" panose="020B0604020202020204" pitchFamily="34" charset="0"/>
              </a:rPr>
              <a:t>4%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132131" y="5413472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D0D0D"/>
                </a:solidFill>
                <a:latin typeface="Arial" panose="020B0604020202020204" pitchFamily="34" charset="0"/>
              </a:rPr>
              <a:t>46%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166971" y="6134090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D0D0D"/>
                </a:solidFill>
                <a:latin typeface="Arial" panose="020B0604020202020204" pitchFamily="34" charset="0"/>
              </a:rPr>
              <a:t>41%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81878" y="6134090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D0D0D"/>
                </a:solidFill>
                <a:latin typeface="Arial" panose="020B0604020202020204" pitchFamily="34" charset="0"/>
              </a:rPr>
              <a:t>16%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156299" y="6134090"/>
            <a:ext cx="1334301" cy="29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>
                <a:solidFill>
                  <a:srgbClr val="0D0D0D"/>
                </a:solidFill>
                <a:latin typeface="Arial" panose="020B0604020202020204" pitchFamily="34" charset="0"/>
              </a:rPr>
              <a:t>43%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82024" y="5207669"/>
            <a:ext cx="1461844" cy="12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"/>
              </a:lnSpc>
            </a:pPr>
            <a:r>
              <a:rPr lang="en-US" sz="799" spc="-32" dirty="0">
                <a:solidFill>
                  <a:srgbClr val="0D0D0D"/>
                </a:solidFill>
                <a:latin typeface="Arial" panose="020B0604020202020204" pitchFamily="34" charset="0"/>
              </a:rPr>
              <a:t>n= 25 (</a:t>
            </a:r>
            <a:r>
              <a:rPr lang="en-US" sz="799" spc="-32" dirty="0" err="1">
                <a:solidFill>
                  <a:srgbClr val="0D0D0D"/>
                </a:solidFill>
                <a:latin typeface="Arial" panose="020B0604020202020204" pitchFamily="34" charset="0"/>
              </a:rPr>
              <a:t>artesanales</a:t>
            </a:r>
            <a:r>
              <a:rPr lang="en-US" sz="799" spc="-32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82024" y="4484124"/>
            <a:ext cx="1461844" cy="12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"/>
              </a:lnSpc>
            </a:pPr>
            <a:r>
              <a:rPr lang="en-US" sz="799" spc="-32" dirty="0">
                <a:solidFill>
                  <a:srgbClr val="0D0D0D"/>
                </a:solidFill>
                <a:latin typeface="Arial" panose="020B0604020202020204" pitchFamily="34" charset="0"/>
              </a:rPr>
              <a:t>n= 2 (</a:t>
            </a:r>
            <a:r>
              <a:rPr lang="en-US" sz="799" spc="-32" dirty="0" err="1">
                <a:solidFill>
                  <a:srgbClr val="0D0D0D"/>
                </a:solidFill>
                <a:latin typeface="Arial" panose="020B0604020202020204" pitchFamily="34" charset="0"/>
              </a:rPr>
              <a:t>artesanales</a:t>
            </a:r>
            <a:r>
              <a:rPr lang="en-US" sz="799" spc="-32" dirty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82024" y="5907024"/>
            <a:ext cx="1461844" cy="12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9"/>
              </a:lnSpc>
            </a:pPr>
            <a:r>
              <a:rPr lang="en-US" sz="799" spc="-32" dirty="0">
                <a:solidFill>
                  <a:srgbClr val="0D0D0D"/>
                </a:solidFill>
                <a:latin typeface="Arial" panose="020B0604020202020204" pitchFamily="34" charset="0"/>
              </a:rPr>
              <a:t>n= 28 (mix)</a:t>
            </a:r>
          </a:p>
        </p:txBody>
      </p:sp>
      <p:sp>
        <p:nvSpPr>
          <p:cNvPr id="39" name="TextBox 27"/>
          <p:cNvSpPr txBox="1"/>
          <p:nvPr/>
        </p:nvSpPr>
        <p:spPr>
          <a:xfrm>
            <a:off x="962450" y="3904952"/>
            <a:ext cx="187005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 err="1">
                <a:solidFill>
                  <a:srgbClr val="0D0D0D"/>
                </a:solidFill>
                <a:latin typeface="Arial" panose="020B0604020202020204" pitchFamily="34" charset="0"/>
              </a:rPr>
              <a:t>Menor</a:t>
            </a:r>
            <a:r>
              <a:rPr lang="en-US" sz="1200" dirty="0">
                <a:solidFill>
                  <a:srgbClr val="0D0D0D"/>
                </a:solidFill>
                <a:latin typeface="Arial" panose="020B0604020202020204" pitchFamily="34" charset="0"/>
              </a:rPr>
              <a:t> a 1,50 metros </a:t>
            </a:r>
            <a:r>
              <a:rPr lang="en-US" sz="1200" dirty="0" smtClean="0">
                <a:solidFill>
                  <a:srgbClr val="0D0D0D"/>
                </a:solidFill>
                <a:latin typeface="Arial" panose="020B0604020202020204" pitchFamily="34" charset="0"/>
              </a:rPr>
              <a:t>(LT) </a:t>
            </a:r>
          </a:p>
          <a:p>
            <a:pPr algn="ctr">
              <a:lnSpc>
                <a:spcPts val="1679"/>
              </a:lnSpc>
            </a:pPr>
            <a:r>
              <a:rPr lang="en-US" sz="1200" dirty="0" smtClean="0">
                <a:solidFill>
                  <a:srgbClr val="0D0D0D"/>
                </a:solidFill>
                <a:latin typeface="Arial" panose="020B0604020202020204" pitchFamily="34" charset="0"/>
              </a:rPr>
              <a:t>hasta </a:t>
            </a:r>
            <a:r>
              <a:rPr lang="en-US" sz="1200" dirty="0">
                <a:solidFill>
                  <a:srgbClr val="0D0D0D"/>
                </a:solidFill>
                <a:latin typeface="Arial" panose="020B0604020202020204" pitchFamily="34" charset="0"/>
              </a:rPr>
              <a:t>30 kg</a:t>
            </a:r>
          </a:p>
        </p:txBody>
      </p:sp>
      <p:sp>
        <p:nvSpPr>
          <p:cNvPr id="40" name="TextBox 28"/>
          <p:cNvSpPr txBox="1"/>
          <p:nvPr/>
        </p:nvSpPr>
        <p:spPr>
          <a:xfrm>
            <a:off x="3713943" y="3908856"/>
            <a:ext cx="214301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D0D0D"/>
                </a:solidFill>
                <a:latin typeface="Arial" panose="020B0604020202020204" pitchFamily="34" charset="0"/>
              </a:rPr>
              <a:t>Entre 1,50 y 2,0 </a:t>
            </a:r>
            <a:r>
              <a:rPr lang="en-US" sz="1200" dirty="0" smtClean="0">
                <a:solidFill>
                  <a:srgbClr val="0D0D0D"/>
                </a:solidFill>
                <a:latin typeface="Arial" panose="020B0604020202020204" pitchFamily="34" charset="0"/>
              </a:rPr>
              <a:t>metros (LT)</a:t>
            </a:r>
          </a:p>
          <a:p>
            <a:pPr algn="ctr">
              <a:lnSpc>
                <a:spcPts val="1679"/>
              </a:lnSpc>
            </a:pPr>
            <a:r>
              <a:rPr lang="en-US" sz="1200" dirty="0" smtClean="0">
                <a:solidFill>
                  <a:srgbClr val="0D0D0D"/>
                </a:solidFill>
                <a:latin typeface="Arial" panose="020B0604020202020204" pitchFamily="34" charset="0"/>
              </a:rPr>
              <a:t>entre 30 </a:t>
            </a:r>
            <a:r>
              <a:rPr lang="en-US" sz="1200" dirty="0">
                <a:solidFill>
                  <a:srgbClr val="0D0D0D"/>
                </a:solidFill>
                <a:latin typeface="Arial" panose="020B0604020202020204" pitchFamily="34" charset="0"/>
              </a:rPr>
              <a:t>y</a:t>
            </a:r>
            <a:r>
              <a:rPr lang="en-US" sz="12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D0D0D"/>
                </a:solidFill>
                <a:latin typeface="Arial" panose="020B0604020202020204" pitchFamily="34" charset="0"/>
              </a:rPr>
              <a:t>80 kg</a:t>
            </a:r>
          </a:p>
        </p:txBody>
      </p:sp>
      <p:sp>
        <p:nvSpPr>
          <p:cNvPr id="41" name="TextBox 29"/>
          <p:cNvSpPr txBox="1"/>
          <p:nvPr/>
        </p:nvSpPr>
        <p:spPr>
          <a:xfrm>
            <a:off x="6835740" y="3904951"/>
            <a:ext cx="176405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 smtClean="0">
                <a:solidFill>
                  <a:srgbClr val="0D0D0D"/>
                </a:solidFill>
                <a:latin typeface="Arial" panose="020B0604020202020204" pitchFamily="34" charset="0"/>
              </a:rPr>
              <a:t>Mayor a </a:t>
            </a:r>
            <a:r>
              <a:rPr lang="en-US" sz="1200" dirty="0">
                <a:solidFill>
                  <a:srgbClr val="0D0D0D"/>
                </a:solidFill>
                <a:latin typeface="Arial" panose="020B0604020202020204" pitchFamily="34" charset="0"/>
              </a:rPr>
              <a:t>2,5 metros (LT</a:t>
            </a:r>
            <a:r>
              <a:rPr lang="en-US" sz="1200" dirty="0" smtClean="0">
                <a:solidFill>
                  <a:srgbClr val="0D0D0D"/>
                </a:solidFill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ts val="1679"/>
              </a:lnSpc>
            </a:pPr>
            <a:r>
              <a:rPr lang="en-US" sz="1200" dirty="0" smtClean="0">
                <a:solidFill>
                  <a:srgbClr val="0D0D0D"/>
                </a:solidFill>
                <a:latin typeface="Arial" panose="020B0604020202020204" pitchFamily="34" charset="0"/>
              </a:rPr>
              <a:t> &gt; </a:t>
            </a:r>
            <a:r>
              <a:rPr lang="en-US" sz="1200" dirty="0">
                <a:solidFill>
                  <a:srgbClr val="0D0D0D"/>
                </a:solidFill>
                <a:latin typeface="Arial" panose="020B0604020202020204" pitchFamily="34" charset="0"/>
              </a:rPr>
              <a:t>80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" y="0"/>
            <a:ext cx="9169400" cy="1061266"/>
          </a:xfrm>
          <a:prstGeom prst="rect">
            <a:avLst/>
          </a:prstGeom>
          <a:solidFill>
            <a:srgbClr val="3F8BA6"/>
          </a:solidFill>
        </p:spPr>
      </p:sp>
      <p:sp>
        <p:nvSpPr>
          <p:cNvPr id="7" name="TextBox 7"/>
          <p:cNvSpPr txBox="1"/>
          <p:nvPr/>
        </p:nvSpPr>
        <p:spPr>
          <a:xfrm>
            <a:off x="685800" y="84863"/>
            <a:ext cx="7804800" cy="83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A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relación a los últimos 10 años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s-A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¿Cuántas veces al año captura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tiburón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taurus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965346" y="2886670"/>
            <a:ext cx="7525254" cy="923330"/>
            <a:chOff x="965346" y="2798358"/>
            <a:chExt cx="7525254" cy="923330"/>
          </a:xfrm>
        </p:grpSpPr>
        <p:sp>
          <p:nvSpPr>
            <p:cNvPr id="2" name="CuadroTexto 1"/>
            <p:cNvSpPr txBox="1"/>
            <p:nvPr/>
          </p:nvSpPr>
          <p:spPr>
            <a:xfrm>
              <a:off x="965346" y="3061756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Nunca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860160" y="2943129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1 a 2 veces por año 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4989580" y="2798358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Hasta 10 veces por año </a:t>
              </a: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7119000" y="2936858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&gt; 10 veces por año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08079" y="6165860"/>
            <a:ext cx="8612352" cy="463540"/>
            <a:chOff x="308079" y="6013460"/>
            <a:chExt cx="8612352" cy="463540"/>
          </a:xfrm>
        </p:grpSpPr>
        <p:grpSp>
          <p:nvGrpSpPr>
            <p:cNvPr id="22" name="Group 13"/>
            <p:cNvGrpSpPr/>
            <p:nvPr/>
          </p:nvGrpSpPr>
          <p:grpSpPr>
            <a:xfrm>
              <a:off x="308079" y="6013460"/>
              <a:ext cx="8612352" cy="463540"/>
              <a:chOff x="0" y="0"/>
              <a:chExt cx="11483136" cy="618053"/>
            </a:xfrm>
          </p:grpSpPr>
          <p:pic>
            <p:nvPicPr>
              <p:cNvPr id="23" name="Picture 14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0" y="0"/>
                <a:ext cx="907234" cy="618053"/>
              </a:xfrm>
              <a:prstGeom prst="rect">
                <a:avLst/>
              </a:prstGeom>
            </p:spPr>
          </p:pic>
          <p:grpSp>
            <p:nvGrpSpPr>
              <p:cNvPr id="24" name="Group 15"/>
              <p:cNvGrpSpPr/>
              <p:nvPr/>
            </p:nvGrpSpPr>
            <p:grpSpPr>
              <a:xfrm>
                <a:off x="907234" y="0"/>
                <a:ext cx="10575902" cy="618053"/>
                <a:chOff x="0" y="0"/>
                <a:chExt cx="4024718" cy="235204"/>
              </a:xfrm>
            </p:grpSpPr>
            <p:sp>
              <p:nvSpPr>
                <p:cNvPr id="25" name="Freeform 16"/>
                <p:cNvSpPr/>
                <p:nvPr/>
              </p:nvSpPr>
              <p:spPr>
                <a:xfrm>
                  <a:off x="0" y="0"/>
                  <a:ext cx="4024718" cy="235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718" h="235203">
                      <a:moveTo>
                        <a:pt x="0" y="0"/>
                      </a:moveTo>
                      <a:lnTo>
                        <a:pt x="4024718" y="0"/>
                      </a:lnTo>
                      <a:lnTo>
                        <a:pt x="4024718" y="235203"/>
                      </a:lnTo>
                      <a:lnTo>
                        <a:pt x="0" y="235203"/>
                      </a:lnTo>
                      <a:close/>
                    </a:path>
                  </a:pathLst>
                </a:custGeom>
                <a:solidFill>
                  <a:srgbClr val="64B5F6">
                    <a:alpha val="30980"/>
                  </a:srgbClr>
                </a:solidFill>
              </p:spPr>
            </p:sp>
          </p:grpSp>
        </p:grpSp>
        <p:sp>
          <p:nvSpPr>
            <p:cNvPr id="3" name="CuadroTexto 2"/>
            <p:cNvSpPr txBox="1"/>
            <p:nvPr/>
          </p:nvSpPr>
          <p:spPr>
            <a:xfrm>
              <a:off x="1232046" y="6080772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14%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3126860" y="6070026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57%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5256280" y="607582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21%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7385700" y="606056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7%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-63500" y="3341864"/>
            <a:ext cx="8983931" cy="1001536"/>
            <a:chOff x="-63500" y="3453825"/>
            <a:chExt cx="8983931" cy="1001536"/>
          </a:xfrm>
        </p:grpSpPr>
        <p:grpSp>
          <p:nvGrpSpPr>
            <p:cNvPr id="13" name="Group 3"/>
            <p:cNvGrpSpPr/>
            <p:nvPr/>
          </p:nvGrpSpPr>
          <p:grpSpPr>
            <a:xfrm>
              <a:off x="308079" y="4038600"/>
              <a:ext cx="8612352" cy="416761"/>
              <a:chOff x="0" y="0"/>
              <a:chExt cx="11483136" cy="555681"/>
            </a:xfrm>
          </p:grpSpPr>
          <p:grpSp>
            <p:nvGrpSpPr>
              <p:cNvPr id="15" name="Group 4"/>
              <p:cNvGrpSpPr/>
              <p:nvPr/>
            </p:nvGrpSpPr>
            <p:grpSpPr>
              <a:xfrm>
                <a:off x="907234" y="0"/>
                <a:ext cx="10575902" cy="555681"/>
                <a:chOff x="0" y="0"/>
                <a:chExt cx="4024718" cy="211467"/>
              </a:xfrm>
            </p:grpSpPr>
            <p:sp>
              <p:nvSpPr>
                <p:cNvPr id="17" name="Freeform 5"/>
                <p:cNvSpPr/>
                <p:nvPr/>
              </p:nvSpPr>
              <p:spPr>
                <a:xfrm>
                  <a:off x="0" y="0"/>
                  <a:ext cx="4024718" cy="211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718" h="211467">
                      <a:moveTo>
                        <a:pt x="0" y="0"/>
                      </a:moveTo>
                      <a:lnTo>
                        <a:pt x="4024718" y="0"/>
                      </a:lnTo>
                      <a:lnTo>
                        <a:pt x="4024718" y="211467"/>
                      </a:lnTo>
                      <a:lnTo>
                        <a:pt x="0" y="211467"/>
                      </a:lnTo>
                      <a:close/>
                    </a:path>
                  </a:pathLst>
                </a:custGeom>
                <a:solidFill>
                  <a:srgbClr val="0038A8">
                    <a:alpha val="30980"/>
                  </a:srgbClr>
                </a:solidFill>
              </p:spPr>
            </p:sp>
          </p:grpSp>
          <p:pic>
            <p:nvPicPr>
              <p:cNvPr id="16" name="Picture 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0" y="0"/>
                <a:ext cx="907234" cy="555681"/>
              </a:xfrm>
              <a:prstGeom prst="rect">
                <a:avLst/>
              </a:prstGeom>
            </p:spPr>
          </p:pic>
        </p:grpSp>
        <p:sp>
          <p:nvSpPr>
            <p:cNvPr id="40" name="CuadroTexto 39"/>
            <p:cNvSpPr txBox="1"/>
            <p:nvPr/>
          </p:nvSpPr>
          <p:spPr>
            <a:xfrm>
              <a:off x="3126860" y="406231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50%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5256280" y="403434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50%</a:t>
              </a: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-63500" y="3453825"/>
              <a:ext cx="146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/>
                <a:t>n=2 (artesanales)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-76200" y="4368225"/>
            <a:ext cx="8996631" cy="965775"/>
            <a:chOff x="-76200" y="4444425"/>
            <a:chExt cx="8996631" cy="965775"/>
          </a:xfrm>
        </p:grpSpPr>
        <p:grpSp>
          <p:nvGrpSpPr>
            <p:cNvPr id="18" name="Group 9"/>
            <p:cNvGrpSpPr/>
            <p:nvPr/>
          </p:nvGrpSpPr>
          <p:grpSpPr>
            <a:xfrm>
              <a:off x="308079" y="4977825"/>
              <a:ext cx="8612352" cy="432375"/>
              <a:chOff x="0" y="-15149"/>
              <a:chExt cx="11483136" cy="576500"/>
            </a:xfrm>
          </p:grpSpPr>
          <p:pic>
            <p:nvPicPr>
              <p:cNvPr id="19" name="Picture 10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0" y="0"/>
                <a:ext cx="907234" cy="561351"/>
              </a:xfrm>
              <a:prstGeom prst="rect">
                <a:avLst/>
              </a:prstGeom>
            </p:spPr>
          </p:pic>
          <p:grpSp>
            <p:nvGrpSpPr>
              <p:cNvPr id="20" name="Group 11"/>
              <p:cNvGrpSpPr/>
              <p:nvPr/>
            </p:nvGrpSpPr>
            <p:grpSpPr>
              <a:xfrm>
                <a:off x="907234" y="-15149"/>
                <a:ext cx="10575902" cy="555684"/>
                <a:chOff x="0" y="-5765"/>
                <a:chExt cx="4024718" cy="211468"/>
              </a:xfrm>
            </p:grpSpPr>
            <p:sp>
              <p:nvSpPr>
                <p:cNvPr id="21" name="Freeform 12"/>
                <p:cNvSpPr/>
                <p:nvPr/>
              </p:nvSpPr>
              <p:spPr>
                <a:xfrm>
                  <a:off x="0" y="-5765"/>
                  <a:ext cx="4024718" cy="211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718" h="211467">
                      <a:moveTo>
                        <a:pt x="0" y="0"/>
                      </a:moveTo>
                      <a:lnTo>
                        <a:pt x="4024718" y="0"/>
                      </a:lnTo>
                      <a:lnTo>
                        <a:pt x="4024718" y="211467"/>
                      </a:lnTo>
                      <a:lnTo>
                        <a:pt x="0" y="211467"/>
                      </a:lnTo>
                      <a:close/>
                    </a:path>
                  </a:pathLst>
                </a:custGeom>
                <a:solidFill>
                  <a:srgbClr val="34A23F">
                    <a:alpha val="30980"/>
                  </a:srgbClr>
                </a:solidFill>
              </p:spPr>
            </p:sp>
          </p:grpSp>
        </p:grpSp>
        <p:sp>
          <p:nvSpPr>
            <p:cNvPr id="33" name="CuadroTexto 32"/>
            <p:cNvSpPr txBox="1"/>
            <p:nvPr/>
          </p:nvSpPr>
          <p:spPr>
            <a:xfrm>
              <a:off x="3126860" y="5012901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b="1" dirty="0"/>
                <a:t>45%</a:t>
              </a: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5256280" y="5012901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27%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7385700" y="499968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27%</a:t>
              </a: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-76200" y="4444425"/>
              <a:ext cx="146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/>
                <a:t>n=22 (artesanales)</a:t>
              </a:r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-76200" y="5341203"/>
            <a:ext cx="146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/>
              <a:t>n=22 (artesanales y deportivos)</a:t>
            </a: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6" y="1316940"/>
            <a:ext cx="70961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875</Words>
  <Application>Microsoft Office PowerPoint</Application>
  <PresentationFormat>Personalizado</PresentationFormat>
  <Paragraphs>193</Paragraphs>
  <Slides>18</Slides>
  <Notes>0</Notes>
  <HiddenSlides>1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Calibri</vt:lpstr>
      <vt:lpstr>Montserrat</vt:lpstr>
      <vt:lpstr>Arial</vt:lpstr>
      <vt:lpstr>Neurial Grotesk</vt:lpstr>
      <vt:lpstr>Montserrat Light Italics</vt:lpstr>
      <vt:lpstr>Montserrat Light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Resultados pescadores</dc:title>
  <dc:creator>Dell</dc:creator>
  <cp:lastModifiedBy>Martin Cuevas</cp:lastModifiedBy>
  <cp:revision>67</cp:revision>
  <dcterms:created xsi:type="dcterms:W3CDTF">2006-08-16T00:00:00Z</dcterms:created>
  <dcterms:modified xsi:type="dcterms:W3CDTF">2020-09-04T17:16:56Z</dcterms:modified>
  <dc:identifier>DAEEq839fmU</dc:identifier>
</cp:coreProperties>
</file>